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6" r:id="rId1"/>
  </p:sldMasterIdLst>
  <p:notesMasterIdLst>
    <p:notesMasterId r:id="rId26"/>
  </p:notesMasterIdLst>
  <p:handoutMasterIdLst>
    <p:handoutMasterId r:id="rId27"/>
  </p:handoutMasterIdLst>
  <p:sldIdLst>
    <p:sldId id="383" r:id="rId2"/>
    <p:sldId id="380" r:id="rId3"/>
    <p:sldId id="381" r:id="rId4"/>
    <p:sldId id="384" r:id="rId5"/>
    <p:sldId id="385" r:id="rId6"/>
    <p:sldId id="386" r:id="rId7"/>
    <p:sldId id="388" r:id="rId8"/>
    <p:sldId id="389" r:id="rId9"/>
    <p:sldId id="390" r:id="rId10"/>
    <p:sldId id="387" r:id="rId11"/>
    <p:sldId id="391" r:id="rId12"/>
    <p:sldId id="392" r:id="rId13"/>
    <p:sldId id="393" r:id="rId14"/>
    <p:sldId id="382" r:id="rId15"/>
    <p:sldId id="394" r:id="rId16"/>
    <p:sldId id="395" r:id="rId17"/>
    <p:sldId id="397" r:id="rId18"/>
    <p:sldId id="396" r:id="rId19"/>
    <p:sldId id="399" r:id="rId20"/>
    <p:sldId id="400" r:id="rId21"/>
    <p:sldId id="401" r:id="rId22"/>
    <p:sldId id="402" r:id="rId23"/>
    <p:sldId id="403" r:id="rId24"/>
    <p:sldId id="405" r:id="rId25"/>
  </p:sldIdLst>
  <p:sldSz cx="9144000" cy="6858000" type="screen4x3"/>
  <p:notesSz cx="9144000" cy="6858000"/>
  <p:defaultTextStyle>
    <a:defPPr>
      <a:defRPr lang="en-US"/>
    </a:defPPr>
    <a:lvl1pPr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1"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1"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1"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1"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1882"/>
    <a:srgbClr val="0A078C"/>
    <a:srgbClr val="F7F7F7"/>
    <a:srgbClr val="FE0309"/>
    <a:srgbClr val="FE4449"/>
    <a:srgbClr val="FCE14A"/>
    <a:srgbClr val="2A29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90" autoAdjust="0"/>
    <p:restoredTop sz="94652" autoAdjust="0"/>
  </p:normalViewPr>
  <p:slideViewPr>
    <p:cSldViewPr>
      <p:cViewPr varScale="1">
        <p:scale>
          <a:sx n="103" d="100"/>
          <a:sy n="103" d="100"/>
        </p:scale>
        <p:origin x="17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GB"/>
          </a:p>
        </p:txBody>
      </p:sp>
      <p:sp>
        <p:nvSpPr>
          <p:cNvPr id="208899" name="Rectangle 3"/>
          <p:cNvSpPr>
            <a:spLocks noGrp="1" noChangeArrowheads="1"/>
          </p:cNvSpPr>
          <p:nvPr>
            <p:ph type="dt" sz="quarter"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GB"/>
          </a:p>
        </p:txBody>
      </p:sp>
      <p:sp>
        <p:nvSpPr>
          <p:cNvPr id="208900" name="Rectangle 4"/>
          <p:cNvSpPr>
            <a:spLocks noGrp="1" noChangeArrowheads="1"/>
          </p:cNvSpPr>
          <p:nvPr>
            <p:ph type="ftr" sz="quarter" idx="2"/>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GB"/>
          </a:p>
        </p:txBody>
      </p:sp>
      <p:sp>
        <p:nvSpPr>
          <p:cNvPr id="208901" name="Rectangle 5"/>
          <p:cNvSpPr>
            <a:spLocks noGrp="1" noChangeArrowheads="1"/>
          </p:cNvSpPr>
          <p:nvPr>
            <p:ph type="sldNum" sz="quarter" idx="3"/>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090C3FD6-8C41-41D2-A323-20F9323EE8E4}" type="slidenum">
              <a:rPr lang="en-GB"/>
              <a:pPr/>
              <a:t>‹#›</a:t>
            </a:fld>
            <a:endParaRPr lang="en-GB"/>
          </a:p>
        </p:txBody>
      </p:sp>
    </p:spTree>
    <p:extLst>
      <p:ext uri="{BB962C8B-B14F-4D97-AF65-F5344CB8AC3E}">
        <p14:creationId xmlns:p14="http://schemas.microsoft.com/office/powerpoint/2010/main" val="23785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39624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US"/>
          </a:p>
        </p:txBody>
      </p:sp>
      <p:sp>
        <p:nvSpPr>
          <p:cNvPr id="65539" name="Rectangle 3"/>
          <p:cNvSpPr>
            <a:spLocks noGrp="1" noChangeArrowheads="1"/>
          </p:cNvSpPr>
          <p:nvPr>
            <p:ph type="dt" idx="1"/>
          </p:nvPr>
        </p:nvSpPr>
        <p:spPr bwMode="auto">
          <a:xfrm>
            <a:off x="5181600" y="0"/>
            <a:ext cx="39624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US"/>
          </a:p>
        </p:txBody>
      </p:sp>
      <p:sp>
        <p:nvSpPr>
          <p:cNvPr id="65540"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ffectLst/>
        </p:spPr>
      </p:sp>
      <p:sp>
        <p:nvSpPr>
          <p:cNvPr id="65541"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542"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US"/>
          </a:p>
        </p:txBody>
      </p:sp>
      <p:sp>
        <p:nvSpPr>
          <p:cNvPr id="65543"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97599F83-FFD3-4A5A-B017-004F9053B245}" type="slidenum">
              <a:rPr lang="en-US"/>
              <a:pPr/>
              <a:t>‹#›</a:t>
            </a:fld>
            <a:endParaRPr lang="en-US"/>
          </a:p>
        </p:txBody>
      </p:sp>
    </p:spTree>
    <p:extLst>
      <p:ext uri="{BB962C8B-B14F-4D97-AF65-F5344CB8AC3E}">
        <p14:creationId xmlns:p14="http://schemas.microsoft.com/office/powerpoint/2010/main" val="158168546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CF0B97EA-F80E-4A07-B13C-E543D005C653}"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9719C6D-0BB4-4420-A913-5914669806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DC6D98-5363-4DF0-8F8C-DF74DB50C3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98D339B-E09F-4AA9-8A67-8B51F354BA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73BF34-3834-48CC-9A7A-3CF52D316AC4}"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E2F66B-1EE4-4DF8-B2C9-7D6F5BD4AC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DA461C7-DBCF-4017-8715-1BBDE3F0AFA9}"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CE920BD-44D2-4559-BC34-93E6C4BF2E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B1E2679-3D61-45E1-8F0D-88CF9AB54B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CDACB88-7807-4E6C-AC0B-683959C1E0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3EA8A2A6-A43A-4E82-827B-BD2C7B5B11D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ADC52E4-8384-4CE6-BEF3-3FF2F2A81AC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PM9CQDlQI0A" TargetMode="External"/><Relationship Id="rId2" Type="http://schemas.openxmlformats.org/officeDocument/2006/relationships/hyperlink" Target="https://www.youtube.com/watch?v=Aq7nZUdTnsM&amp;ebc=ANyPxKozNK8pjbp7cXn9CCKjdFj4JgFq55JNTmeUB36e1WMrQvHWDoMBoSdwhK0OFsry7QYYSzu0wgPYU1eeV7MbaIGnu5s2AQ" TargetMode="External"/><Relationship Id="rId1" Type="http://schemas.openxmlformats.org/officeDocument/2006/relationships/slideLayout" Target="../slideLayouts/slideLayout2.xml"/><Relationship Id="rId5" Type="http://schemas.openxmlformats.org/officeDocument/2006/relationships/hyperlink" Target="https://www.youtube.com/watch?v=7oydVEEUGUg" TargetMode="External"/><Relationship Id="rId4" Type="http://schemas.openxmlformats.org/officeDocument/2006/relationships/hyperlink" Target="https://www.youtube.com/watch?v=WP5HA7fKDXk"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upload.wikimedia.org/wikipedia/commons/7/76/STScl-2005-15.pn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Image:FusionintheSun.svg" TargetMode="External"/><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http://upload.wikimedia.org/wikipedia/commons/thumb/7/78/FusionintheSun.svg/250px-FusionintheSun.svg.png" TargetMode="Externa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74" name="Picture 2" descr="https://c1.staticflickr.com/9/8041/8069839889_1f80751d57_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
            <a:ext cx="7272808" cy="6818259"/>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a:xfrm rot="16200000">
            <a:off x="5610200" y="3635374"/>
            <a:ext cx="5562600" cy="365125"/>
          </a:xfrm>
        </p:spPr>
        <p:txBody>
          <a:bodyPr/>
          <a:lstStyle/>
          <a:p>
            <a:r>
              <a:rPr lang="en-US" dirty="0"/>
              <a:t>https://c1.staticflickr.com/9/8041/8069839889_1f80751d57_b.jpg</a:t>
            </a:r>
          </a:p>
        </p:txBody>
      </p:sp>
    </p:spTree>
    <p:extLst>
      <p:ext uri="{BB962C8B-B14F-4D97-AF65-F5344CB8AC3E}">
        <p14:creationId xmlns:p14="http://schemas.microsoft.com/office/powerpoint/2010/main" val="843268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Main Sequence Stars</a:t>
            </a:r>
            <a:endParaRPr lang="en-CA" dirty="0"/>
          </a:p>
        </p:txBody>
      </p:sp>
      <p:sp>
        <p:nvSpPr>
          <p:cNvPr id="3" name="Content Placeholder 2"/>
          <p:cNvSpPr>
            <a:spLocks noGrp="1"/>
          </p:cNvSpPr>
          <p:nvPr>
            <p:ph idx="1"/>
          </p:nvPr>
        </p:nvSpPr>
        <p:spPr>
          <a:xfrm>
            <a:off x="914400" y="1783560"/>
            <a:ext cx="4017640" cy="4572000"/>
          </a:xfrm>
        </p:spPr>
        <p:txBody>
          <a:bodyPr>
            <a:normAutofit/>
          </a:bodyPr>
          <a:lstStyle/>
          <a:p>
            <a:r>
              <a:rPr lang="en-CA" sz="2000" dirty="0" smtClean="0"/>
              <a:t>Main sequence stars tend to have a few different regions or layers.</a:t>
            </a:r>
          </a:p>
          <a:p>
            <a:pPr lvl="1"/>
            <a:r>
              <a:rPr lang="en-CA" sz="1600" dirty="0" smtClean="0"/>
              <a:t>The Core is where the Fusion occurs.</a:t>
            </a:r>
          </a:p>
          <a:p>
            <a:pPr lvl="1"/>
            <a:r>
              <a:rPr lang="en-CA" sz="1600" dirty="0" smtClean="0"/>
              <a:t>The Next layer energy transport occurs through radiation, and there is very little actual movement of the plasma.</a:t>
            </a:r>
          </a:p>
          <a:p>
            <a:pPr lvl="1"/>
            <a:r>
              <a:rPr lang="en-CA" sz="1600" dirty="0" smtClean="0"/>
              <a:t>The outer layer is a convective region where much of the energy transport is through convection of the plasma.</a:t>
            </a:r>
            <a:endParaRPr lang="en-CA" sz="1600"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TextBox 5"/>
          <p:cNvSpPr txBox="1"/>
          <p:nvPr/>
        </p:nvSpPr>
        <p:spPr>
          <a:xfrm>
            <a:off x="5076056" y="4736564"/>
            <a:ext cx="4209256" cy="184666"/>
          </a:xfrm>
          <a:prstGeom prst="rect">
            <a:avLst/>
          </a:prstGeom>
          <a:noFill/>
        </p:spPr>
        <p:txBody>
          <a:bodyPr wrap="square" rtlCol="0">
            <a:spAutoFit/>
          </a:bodyPr>
          <a:lstStyle/>
          <a:p>
            <a:r>
              <a:rPr lang="en-CA" sz="600"/>
              <a:t>http://www.atnf.csiro.au/outreach/education/senior/astrophysics/stellarevolution_mainsequence.html</a:t>
            </a:r>
            <a:endParaRPr lang="en-CA" sz="600" dirty="0"/>
          </a:p>
        </p:txBody>
      </p:sp>
      <p:pic>
        <p:nvPicPr>
          <p:cNvPr id="261124" name="Picture 4" descr="Layers of the Su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526120"/>
            <a:ext cx="3603239" cy="2919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4023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2800" dirty="0" smtClean="0"/>
              <a:t>Lifetime of a Main Sequence star.</a:t>
            </a:r>
            <a:br>
              <a:rPr lang="en-CA" sz="2800" dirty="0" smtClean="0"/>
            </a:br>
            <a:r>
              <a:rPr lang="en-CA" sz="2800" dirty="0">
                <a:solidFill>
                  <a:srgbClr val="FF0000"/>
                </a:solidFill>
              </a:rPr>
              <a:t>Additional Higher Level (AHL) ONLY</a:t>
            </a:r>
            <a:endParaRPr lang="en-CA"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47500" lnSpcReduction="20000"/>
              </a:bodyPr>
              <a:lstStyle/>
              <a:p>
                <a:r>
                  <a:rPr lang="en-CA" dirty="0" smtClean="0"/>
                  <a:t>The amount of time a star spends as a main sequence star depends once again on its mass.</a:t>
                </a:r>
              </a:p>
              <a:p>
                <a:r>
                  <a:rPr lang="en-CA" dirty="0" smtClean="0"/>
                  <a:t>Remember that Luminosity depends on Mass:</a:t>
                </a:r>
              </a:p>
              <a:p>
                <a:pPr marL="454914" lvl="1"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𝐿</m:t>
                      </m:r>
                      <m:r>
                        <a:rPr lang="en-CA" b="0" i="1" smtClean="0">
                          <a:latin typeface="Cambria Math" panose="02040503050406030204" pitchFamily="18" charset="0"/>
                          <a:ea typeface="Cambria Math" panose="02040503050406030204" pitchFamily="18" charset="0"/>
                        </a:rPr>
                        <m:t>∝</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𝑀</m:t>
                          </m:r>
                        </m:e>
                        <m:sup>
                          <m:r>
                            <a:rPr lang="en-CA" b="0" i="1" smtClean="0">
                              <a:latin typeface="Cambria Math" panose="02040503050406030204" pitchFamily="18" charset="0"/>
                              <a:ea typeface="Cambria Math" panose="02040503050406030204" pitchFamily="18" charset="0"/>
                            </a:rPr>
                            <m:t>3.5</m:t>
                          </m:r>
                        </m:sup>
                      </m:sSup>
                    </m:oMath>
                  </m:oMathPara>
                </a14:m>
                <a:endParaRPr lang="en-CA" dirty="0" smtClean="0"/>
              </a:p>
              <a:p>
                <a:r>
                  <a:rPr lang="en-CA" dirty="0" smtClean="0"/>
                  <a:t>But the Luminosity is the rate at which it produces energy.</a:t>
                </a:r>
              </a:p>
              <a:p>
                <a:pPr marL="454914" lvl="1"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𝐿</m:t>
                      </m:r>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𝐸</m:t>
                          </m:r>
                        </m:num>
                        <m:den>
                          <m:r>
                            <a:rPr lang="en-CA" b="0" i="1" smtClean="0">
                              <a:latin typeface="Cambria Math" panose="02040503050406030204" pitchFamily="18" charset="0"/>
                            </a:rPr>
                            <m:t>𝑡</m:t>
                          </m:r>
                        </m:den>
                      </m:f>
                    </m:oMath>
                  </m:oMathPara>
                </a14:m>
                <a:endParaRPr lang="en-CA" dirty="0" smtClean="0"/>
              </a:p>
              <a:p>
                <a:r>
                  <a:rPr lang="en-CA" dirty="0" smtClean="0"/>
                  <a:t>Since it is fusion that produces the energy of the star, the energy is comes from a loss of mass in terms of</a:t>
                </a:r>
              </a:p>
              <a:p>
                <a:pPr marL="454914" lvl="1"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𝐸</m:t>
                      </m:r>
                      <m:r>
                        <a:rPr lang="en-CA" b="0" i="1" smtClean="0">
                          <a:latin typeface="Cambria Math" panose="02040503050406030204" pitchFamily="18" charset="0"/>
                        </a:rPr>
                        <m:t>=</m:t>
                      </m:r>
                      <m:r>
                        <a:rPr lang="en-CA" b="0" i="1" smtClean="0">
                          <a:latin typeface="Cambria Math" panose="02040503050406030204" pitchFamily="18" charset="0"/>
                        </a:rPr>
                        <m:t>𝑚</m:t>
                      </m:r>
                      <m:sSup>
                        <m:sSupPr>
                          <m:ctrlPr>
                            <a:rPr lang="en-CA" b="0" i="1" smtClean="0">
                              <a:latin typeface="Cambria Math" panose="02040503050406030204" pitchFamily="18" charset="0"/>
                            </a:rPr>
                          </m:ctrlPr>
                        </m:sSupPr>
                        <m:e>
                          <m:r>
                            <a:rPr lang="en-CA" b="0" i="1" smtClean="0">
                              <a:latin typeface="Cambria Math" panose="02040503050406030204" pitchFamily="18" charset="0"/>
                            </a:rPr>
                            <m:t>𝑐</m:t>
                          </m:r>
                        </m:e>
                        <m:sup>
                          <m:r>
                            <a:rPr lang="en-CA" b="0" i="1" smtClean="0">
                              <a:latin typeface="Cambria Math" panose="02040503050406030204" pitchFamily="18" charset="0"/>
                            </a:rPr>
                            <m:t>2</m:t>
                          </m:r>
                        </m:sup>
                      </m:sSup>
                    </m:oMath>
                  </m:oMathPara>
                </a14:m>
                <a:endParaRPr lang="en-CA" dirty="0" smtClean="0"/>
              </a:p>
              <a:p>
                <a:r>
                  <a:rPr lang="en-CA" dirty="0" smtClean="0"/>
                  <a:t>The loss of mass “</a:t>
                </a:r>
                <a:r>
                  <a:rPr lang="en-CA" i="1" dirty="0" smtClean="0">
                    <a:latin typeface="Times New Roman" panose="02020603050405020304" pitchFamily="18" charset="0"/>
                    <a:cs typeface="Times New Roman" panose="02020603050405020304" pitchFamily="18" charset="0"/>
                  </a:rPr>
                  <a:t>m</a:t>
                </a:r>
                <a:r>
                  <a:rPr lang="en-CA" dirty="0" smtClean="0"/>
                  <a:t>” is a fraction of the total mass of the star, such that:</a:t>
                </a:r>
              </a:p>
              <a:p>
                <a:pPr marL="454914" lvl="1"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𝑚</m:t>
                      </m:r>
                      <m:r>
                        <a:rPr lang="en-CA" b="0" i="1" smtClean="0">
                          <a:latin typeface="Cambria Math" panose="02040503050406030204" pitchFamily="18" charset="0"/>
                        </a:rPr>
                        <m:t>=</m:t>
                      </m:r>
                      <m:r>
                        <a:rPr lang="en-CA" b="0" i="1" smtClean="0">
                          <a:latin typeface="Cambria Math" panose="02040503050406030204" pitchFamily="18" charset="0"/>
                        </a:rPr>
                        <m:t>𝑘𝑀</m:t>
                      </m:r>
                    </m:oMath>
                  </m:oMathPara>
                </a14:m>
                <a:endParaRPr lang="en-CA" dirty="0" smtClean="0"/>
              </a:p>
              <a:p>
                <a:pPr marL="454914" lvl="1" indent="0">
                  <a:buNone/>
                </a:pPr>
                <a:r>
                  <a:rPr lang="en-CA" dirty="0" smtClean="0"/>
                  <a:t>	where k is a fraction… (you can think of this as a constant).</a:t>
                </a:r>
                <a:endParaRPr lang="en-CA" dirty="0"/>
              </a:p>
              <a:p>
                <a:r>
                  <a:rPr lang="en-CA" dirty="0" smtClean="0"/>
                  <a:t>So the total energy given off during the “hydrogen burning” stage of the star is:</a:t>
                </a:r>
              </a:p>
              <a:p>
                <a:pPr marL="6858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𝐸</m:t>
                      </m:r>
                      <m:r>
                        <a:rPr lang="en-CA" i="1">
                          <a:latin typeface="Cambria Math" panose="02040503050406030204" pitchFamily="18" charset="0"/>
                        </a:rPr>
                        <m:t>=</m:t>
                      </m:r>
                      <m:r>
                        <a:rPr lang="en-CA" b="0" i="1" smtClean="0">
                          <a:latin typeface="Cambria Math" panose="02040503050406030204" pitchFamily="18" charset="0"/>
                        </a:rPr>
                        <m:t>𝑘𝑀</m:t>
                      </m:r>
                      <m:sSup>
                        <m:sSupPr>
                          <m:ctrlPr>
                            <a:rPr lang="en-CA" i="1">
                              <a:latin typeface="Cambria Math" panose="02040503050406030204" pitchFamily="18" charset="0"/>
                            </a:rPr>
                          </m:ctrlPr>
                        </m:sSupPr>
                        <m:e>
                          <m:r>
                            <a:rPr lang="en-CA" i="1">
                              <a:latin typeface="Cambria Math" panose="02040503050406030204" pitchFamily="18" charset="0"/>
                            </a:rPr>
                            <m:t>𝑐</m:t>
                          </m:r>
                        </m:e>
                        <m:sup>
                          <m:r>
                            <a:rPr lang="en-CA" i="1">
                              <a:latin typeface="Cambria Math" panose="02040503050406030204" pitchFamily="18" charset="0"/>
                            </a:rPr>
                            <m:t>2</m:t>
                          </m:r>
                        </m:sup>
                      </m:sSup>
                    </m:oMath>
                  </m:oMathPara>
                </a14:m>
                <a:endParaRPr lang="en-CA" dirty="0" smtClean="0"/>
              </a:p>
              <a:p>
                <a:r>
                  <a:rPr lang="en-CA" dirty="0" smtClean="0"/>
                  <a:t>And the average luminosity during that time is given by</a:t>
                </a:r>
              </a:p>
              <a:p>
                <a:pPr marL="6858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𝐿</m:t>
                      </m:r>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𝐸</m:t>
                          </m:r>
                        </m:num>
                        <m:den>
                          <m:r>
                            <a:rPr lang="en-CA" i="1">
                              <a:latin typeface="Cambria Math" panose="02040503050406030204" pitchFamily="18" charset="0"/>
                            </a:rPr>
                            <m:t>𝑡</m:t>
                          </m:r>
                        </m:den>
                      </m:f>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𝑘𝑀</m:t>
                          </m:r>
                          <m:sSup>
                            <m:sSupPr>
                              <m:ctrlPr>
                                <a:rPr lang="en-CA" b="0" i="1" smtClean="0">
                                  <a:latin typeface="Cambria Math" panose="02040503050406030204" pitchFamily="18" charset="0"/>
                                </a:rPr>
                              </m:ctrlPr>
                            </m:sSupPr>
                            <m:e>
                              <m:r>
                                <a:rPr lang="en-CA" b="0" i="1" smtClean="0">
                                  <a:latin typeface="Cambria Math" panose="02040503050406030204" pitchFamily="18" charset="0"/>
                                </a:rPr>
                                <m:t>𝑐</m:t>
                              </m:r>
                            </m:e>
                            <m:sup>
                              <m:r>
                                <a:rPr lang="en-CA" b="0" i="1" smtClean="0">
                                  <a:latin typeface="Cambria Math" panose="02040503050406030204" pitchFamily="18" charset="0"/>
                                </a:rPr>
                                <m:t>2</m:t>
                              </m:r>
                            </m:sup>
                          </m:sSup>
                        </m:num>
                        <m:den>
                          <m:r>
                            <a:rPr lang="en-CA" b="0" i="1" smtClean="0">
                              <a:latin typeface="Cambria Math" panose="02040503050406030204" pitchFamily="18" charset="0"/>
                              <a:ea typeface="Cambria Math" panose="02040503050406030204" pitchFamily="18" charset="0"/>
                            </a:rPr>
                            <m:t>𝜏</m:t>
                          </m:r>
                        </m:den>
                      </m:f>
                    </m:oMath>
                  </m:oMathPara>
                </a14:m>
                <a:endParaRPr lang="en-CA" dirty="0" smtClean="0"/>
              </a:p>
              <a:p>
                <a:r>
                  <a:rPr lang="en-CA" dirty="0" smtClean="0"/>
                  <a:t>Where </a:t>
                </a:r>
                <a:r>
                  <a:rPr lang="el-GR" dirty="0" smtClean="0">
                    <a:latin typeface="Times New Roman" panose="02020603050405020304" pitchFamily="18" charset="0"/>
                    <a:cs typeface="Times New Roman" panose="02020603050405020304" pitchFamily="18" charset="0"/>
                  </a:rPr>
                  <a:t>τ</a:t>
                </a:r>
                <a:r>
                  <a:rPr lang="en-CA" dirty="0" smtClean="0">
                    <a:latin typeface="Times New Roman" panose="02020603050405020304" pitchFamily="18" charset="0"/>
                    <a:cs typeface="Times New Roman" panose="02020603050405020304" pitchFamily="18" charset="0"/>
                  </a:rPr>
                  <a:t> </a:t>
                </a:r>
                <a:r>
                  <a:rPr lang="en-CA" dirty="0" smtClean="0">
                    <a:cs typeface="Times New Roman" panose="02020603050405020304" pitchFamily="18" charset="0"/>
                  </a:rPr>
                  <a:t>is the total time the star is on the main sequence</a:t>
                </a:r>
                <a:r>
                  <a:rPr lang="en-CA" dirty="0" smtClean="0">
                    <a:latin typeface="Times New Roman" panose="02020603050405020304" pitchFamily="18" charset="0"/>
                    <a:cs typeface="Times New Roman" panose="02020603050405020304" pitchFamily="18" charset="0"/>
                  </a:rPr>
                  <a:t>.</a:t>
                </a:r>
                <a:endParaRPr lang="en-CA"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067"/>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10462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2800" dirty="0" smtClean="0"/>
              <a:t>Lifetime of a Main Sequence star.</a:t>
            </a:r>
            <a:br>
              <a:rPr lang="en-CA" sz="2800" dirty="0" smtClean="0"/>
            </a:br>
            <a:r>
              <a:rPr lang="en-CA" sz="2800" dirty="0">
                <a:solidFill>
                  <a:srgbClr val="FF0000"/>
                </a:solidFill>
              </a:rPr>
              <a:t>Additional Higher Level (AHL) ONLY</a:t>
            </a:r>
            <a:endParaRPr lang="en-CA"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47500" lnSpcReduction="20000"/>
              </a:bodyPr>
              <a:lstStyle/>
              <a:p>
                <a:r>
                  <a:rPr lang="en-CA" dirty="0" smtClean="0"/>
                  <a:t>So we have:</a:t>
                </a:r>
              </a:p>
              <a:p>
                <a:pPr marL="454914" lvl="1"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𝐿</m:t>
                      </m:r>
                      <m:r>
                        <a:rPr lang="en-CA" b="0" i="1" smtClean="0">
                          <a:latin typeface="Cambria Math" panose="02040503050406030204" pitchFamily="18" charset="0"/>
                          <a:ea typeface="Cambria Math" panose="02040503050406030204" pitchFamily="18" charset="0"/>
                        </a:rPr>
                        <m:t>∝</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𝑀</m:t>
                          </m:r>
                        </m:e>
                        <m:sup>
                          <m:r>
                            <a:rPr lang="en-CA" b="0" i="1" smtClean="0">
                              <a:latin typeface="Cambria Math" panose="02040503050406030204" pitchFamily="18" charset="0"/>
                              <a:ea typeface="Cambria Math" panose="02040503050406030204" pitchFamily="18" charset="0"/>
                            </a:rPr>
                            <m:t>3.5</m:t>
                          </m:r>
                        </m:sup>
                      </m:sSup>
                    </m:oMath>
                  </m:oMathPara>
                </a14:m>
                <a:endParaRPr lang="en-CA" dirty="0" smtClean="0"/>
              </a:p>
              <a:p>
                <a:r>
                  <a:rPr lang="en-CA" dirty="0" smtClean="0"/>
                  <a:t>and</a:t>
                </a:r>
              </a:p>
              <a:p>
                <a:pPr marL="6858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𝐿</m:t>
                      </m:r>
                      <m:r>
                        <a:rPr lang="en-CA" i="1">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𝑘𝑀</m:t>
                          </m:r>
                          <m:sSup>
                            <m:sSupPr>
                              <m:ctrlPr>
                                <a:rPr lang="en-CA" b="0" i="1" smtClean="0">
                                  <a:latin typeface="Cambria Math" panose="02040503050406030204" pitchFamily="18" charset="0"/>
                                </a:rPr>
                              </m:ctrlPr>
                            </m:sSupPr>
                            <m:e>
                              <m:r>
                                <a:rPr lang="en-CA" b="0" i="1" smtClean="0">
                                  <a:latin typeface="Cambria Math" panose="02040503050406030204" pitchFamily="18" charset="0"/>
                                </a:rPr>
                                <m:t>𝑐</m:t>
                              </m:r>
                            </m:e>
                            <m:sup>
                              <m:r>
                                <a:rPr lang="en-CA" b="0" i="1" smtClean="0">
                                  <a:latin typeface="Cambria Math" panose="02040503050406030204" pitchFamily="18" charset="0"/>
                                </a:rPr>
                                <m:t>2</m:t>
                              </m:r>
                            </m:sup>
                          </m:sSup>
                        </m:num>
                        <m:den>
                          <m:r>
                            <a:rPr lang="en-CA" b="0" i="1" smtClean="0">
                              <a:latin typeface="Cambria Math" panose="02040503050406030204" pitchFamily="18" charset="0"/>
                              <a:ea typeface="Cambria Math" panose="02040503050406030204" pitchFamily="18" charset="0"/>
                            </a:rPr>
                            <m:t>𝜏</m:t>
                          </m:r>
                        </m:den>
                      </m:f>
                    </m:oMath>
                  </m:oMathPara>
                </a14:m>
                <a:endParaRPr lang="en-CA" dirty="0" smtClean="0"/>
              </a:p>
              <a:p>
                <a:pPr lvl="1"/>
                <a:r>
                  <a:rPr lang="en-CA" dirty="0" smtClean="0"/>
                  <a:t>Where k and c are both constants.</a:t>
                </a:r>
                <a:endParaRPr lang="en-CA" dirty="0"/>
              </a:p>
              <a:p>
                <a:r>
                  <a:rPr lang="en-CA" dirty="0" smtClean="0"/>
                  <a:t>We can combine these to give:</a:t>
                </a:r>
              </a:p>
              <a:p>
                <a:pPr marL="68580" indent="0">
                  <a:buNone/>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𝑀</m:t>
                          </m:r>
                        </m:num>
                        <m:den>
                          <m:r>
                            <a:rPr lang="en-CA" i="1">
                              <a:latin typeface="Cambria Math" panose="02040503050406030204" pitchFamily="18" charset="0"/>
                              <a:ea typeface="Cambria Math" panose="02040503050406030204" pitchFamily="18" charset="0"/>
                            </a:rPr>
                            <m:t>𝜏</m:t>
                          </m:r>
                        </m:den>
                      </m:f>
                      <m:r>
                        <a:rPr lang="en-CA" i="1">
                          <a:latin typeface="Cambria Math" panose="02040503050406030204" pitchFamily="18" charset="0"/>
                          <a:ea typeface="Cambria Math" panose="02040503050406030204" pitchFamily="18" charset="0"/>
                        </a:rPr>
                        <m:t>∝</m:t>
                      </m:r>
                      <m:sSup>
                        <m:sSupPr>
                          <m:ctrlPr>
                            <a:rPr lang="en-CA" i="1">
                              <a:latin typeface="Cambria Math" panose="02040503050406030204" pitchFamily="18" charset="0"/>
                              <a:ea typeface="Cambria Math" panose="02040503050406030204" pitchFamily="18" charset="0"/>
                            </a:rPr>
                          </m:ctrlPr>
                        </m:sSupPr>
                        <m:e>
                          <m:r>
                            <a:rPr lang="en-CA" i="1">
                              <a:latin typeface="Cambria Math" panose="02040503050406030204" pitchFamily="18" charset="0"/>
                              <a:ea typeface="Cambria Math" panose="02040503050406030204" pitchFamily="18" charset="0"/>
                            </a:rPr>
                            <m:t>𝑀</m:t>
                          </m:r>
                        </m:e>
                        <m:sup>
                          <m:r>
                            <a:rPr lang="en-CA" i="1">
                              <a:latin typeface="Cambria Math" panose="02040503050406030204" pitchFamily="18" charset="0"/>
                              <a:ea typeface="Cambria Math" panose="02040503050406030204" pitchFamily="18" charset="0"/>
                            </a:rPr>
                            <m:t>3.5</m:t>
                          </m:r>
                        </m:sup>
                      </m:sSup>
                    </m:oMath>
                  </m:oMathPara>
                </a14:m>
                <a:endParaRPr lang="en-CA" dirty="0" smtClean="0"/>
              </a:p>
              <a:p>
                <a:pPr marL="68580" indent="0">
                  <a:buNone/>
                </a:pPr>
                <a:r>
                  <a:rPr lang="en-CA" dirty="0" smtClean="0"/>
                  <a:t>Or</a:t>
                </a:r>
              </a:p>
              <a:p>
                <a:pPr marL="68580" indent="0">
                  <a:buNone/>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𝑀</m:t>
                          </m:r>
                        </m:num>
                        <m:den>
                          <m:sSup>
                            <m:sSupPr>
                              <m:ctrlPr>
                                <a:rPr lang="en-CA" i="1">
                                  <a:latin typeface="Cambria Math" panose="02040503050406030204" pitchFamily="18" charset="0"/>
                                  <a:ea typeface="Cambria Math" panose="02040503050406030204" pitchFamily="18" charset="0"/>
                                </a:rPr>
                              </m:ctrlPr>
                            </m:sSupPr>
                            <m:e>
                              <m:r>
                                <a:rPr lang="en-CA" i="1">
                                  <a:latin typeface="Cambria Math" panose="02040503050406030204" pitchFamily="18" charset="0"/>
                                  <a:ea typeface="Cambria Math" panose="02040503050406030204" pitchFamily="18" charset="0"/>
                                </a:rPr>
                                <m:t>𝑀</m:t>
                              </m:r>
                            </m:e>
                            <m:sup>
                              <m:r>
                                <a:rPr lang="en-CA" i="1">
                                  <a:latin typeface="Cambria Math" panose="02040503050406030204" pitchFamily="18" charset="0"/>
                                  <a:ea typeface="Cambria Math" panose="02040503050406030204" pitchFamily="18" charset="0"/>
                                </a:rPr>
                                <m:t>3.5</m:t>
                              </m:r>
                            </m:sup>
                          </m:sSup>
                        </m:den>
                      </m:f>
                      <m:r>
                        <a:rPr lang="en-CA" i="1">
                          <a:latin typeface="Cambria Math" panose="02040503050406030204" pitchFamily="18" charset="0"/>
                          <a:ea typeface="Cambria Math" panose="02040503050406030204" pitchFamily="18" charset="0"/>
                        </a:rPr>
                        <m:t>∝</m:t>
                      </m:r>
                      <m:r>
                        <a:rPr lang="en-CA" i="1" smtClean="0">
                          <a:latin typeface="Cambria Math" panose="02040503050406030204" pitchFamily="18" charset="0"/>
                          <a:ea typeface="Cambria Math" panose="02040503050406030204" pitchFamily="18" charset="0"/>
                        </a:rPr>
                        <m:t>𝜏</m:t>
                      </m:r>
                    </m:oMath>
                  </m:oMathPara>
                </a14:m>
                <a:endParaRPr lang="en-CA" dirty="0" smtClean="0"/>
              </a:p>
              <a:p>
                <a:pPr marL="68580" indent="0">
                  <a:buNone/>
                </a:pPr>
                <a:r>
                  <a:rPr lang="en-CA" dirty="0" smtClean="0"/>
                  <a:t>Rearranging gives</a:t>
                </a:r>
              </a:p>
              <a:p>
                <a:pPr marL="68580" indent="0">
                  <a:buNone/>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a:rPr lang="en-CA" b="0" i="1" smtClean="0">
                              <a:latin typeface="Cambria Math" panose="02040503050406030204" pitchFamily="18" charset="0"/>
                            </a:rPr>
                            <m:t>1</m:t>
                          </m:r>
                        </m:num>
                        <m:den>
                          <m:sSup>
                            <m:sSupPr>
                              <m:ctrlPr>
                                <a:rPr lang="en-CA" i="1">
                                  <a:latin typeface="Cambria Math" panose="02040503050406030204" pitchFamily="18" charset="0"/>
                                  <a:ea typeface="Cambria Math" panose="02040503050406030204" pitchFamily="18" charset="0"/>
                                </a:rPr>
                              </m:ctrlPr>
                            </m:sSupPr>
                            <m:e>
                              <m:r>
                                <a:rPr lang="en-CA" i="1">
                                  <a:latin typeface="Cambria Math" panose="02040503050406030204" pitchFamily="18" charset="0"/>
                                  <a:ea typeface="Cambria Math" panose="02040503050406030204" pitchFamily="18" charset="0"/>
                                </a:rPr>
                                <m:t>𝑀</m:t>
                              </m:r>
                            </m:e>
                            <m:sup>
                              <m:r>
                                <a:rPr lang="en-CA" b="0" i="1" smtClean="0">
                                  <a:latin typeface="Cambria Math" panose="02040503050406030204" pitchFamily="18" charset="0"/>
                                  <a:ea typeface="Cambria Math" panose="02040503050406030204" pitchFamily="18" charset="0"/>
                                </a:rPr>
                                <m:t>2</m:t>
                              </m:r>
                              <m:r>
                                <a:rPr lang="en-CA" i="1">
                                  <a:latin typeface="Cambria Math" panose="02040503050406030204" pitchFamily="18" charset="0"/>
                                  <a:ea typeface="Cambria Math" panose="02040503050406030204" pitchFamily="18" charset="0"/>
                                </a:rPr>
                                <m:t>.5</m:t>
                              </m:r>
                            </m:sup>
                          </m:sSup>
                        </m:den>
                      </m:f>
                      <m:r>
                        <a:rPr lang="en-CA" i="1">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𝜏</m:t>
                      </m:r>
                    </m:oMath>
                  </m:oMathPara>
                </a14:m>
                <a:endParaRPr lang="en-CA" dirty="0" smtClean="0"/>
              </a:p>
              <a:p>
                <a:pPr marL="68580" indent="0">
                  <a:buNone/>
                </a:pPr>
                <a:r>
                  <a:rPr lang="en-CA" dirty="0" smtClean="0"/>
                  <a:t>Leading to:</a:t>
                </a:r>
              </a:p>
              <a:p>
                <a:pPr marL="68580" indent="0">
                  <a:buNone/>
                </a:pPr>
                <a14:m>
                  <m:oMathPara xmlns:m="http://schemas.openxmlformats.org/officeDocument/2006/math">
                    <m:oMathParaPr>
                      <m:jc m:val="centerGroup"/>
                    </m:oMathParaPr>
                    <m:oMath xmlns:m="http://schemas.openxmlformats.org/officeDocument/2006/math">
                      <m:sSup>
                        <m:sSupPr>
                          <m:ctrlPr>
                            <a:rPr lang="en-CA" i="1">
                              <a:latin typeface="Cambria Math" panose="02040503050406030204" pitchFamily="18" charset="0"/>
                              <a:ea typeface="Cambria Math" panose="02040503050406030204" pitchFamily="18" charset="0"/>
                            </a:rPr>
                          </m:ctrlPr>
                        </m:sSupPr>
                        <m:e>
                          <m:r>
                            <a:rPr lang="en-CA" i="1">
                              <a:latin typeface="Cambria Math" panose="02040503050406030204" pitchFamily="18" charset="0"/>
                              <a:ea typeface="Cambria Math" panose="02040503050406030204" pitchFamily="18" charset="0"/>
                            </a:rPr>
                            <m:t>𝑀</m:t>
                          </m:r>
                        </m:e>
                        <m:sup>
                          <m:r>
                            <a:rPr lang="en-CA" b="0" i="1" smtClean="0">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2.5</m:t>
                          </m:r>
                        </m:sup>
                      </m:sSup>
                      <m:r>
                        <a:rPr lang="en-CA" i="1">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𝜏</m:t>
                      </m:r>
                    </m:oMath>
                  </m:oMathPara>
                </a14:m>
                <a:endParaRPr lang="en-CA" dirty="0" smtClean="0"/>
              </a:p>
              <a:p>
                <a:pPr marL="68580" indent="0">
                  <a:buNone/>
                </a:pPr>
                <a:r>
                  <a:rPr lang="en-CA" dirty="0" smtClean="0"/>
                  <a:t>So the time a star spends on the main sequence is inversely proportional to mass</a:t>
                </a:r>
                <a:r>
                  <a:rPr lang="en-CA" baseline="30000" dirty="0" smtClean="0"/>
                  <a:t>2.5</a:t>
                </a:r>
                <a:r>
                  <a:rPr lang="en-CA" dirty="0" smtClean="0"/>
                  <a:t> </a:t>
                </a:r>
                <a:endParaRPr lang="en-CA" baseline="30000" dirty="0"/>
              </a:p>
              <a:p>
                <a:pPr marL="68580" indent="0">
                  <a:buNone/>
                </a:pPr>
                <a:endParaRPr lang="en-CA" dirty="0"/>
              </a:p>
              <a:p>
                <a:pPr marL="68580" indent="0">
                  <a:buNone/>
                </a:pPr>
                <a:endParaRPr lang="en-CA" dirty="0"/>
              </a:p>
              <a:p>
                <a:pPr marL="68580" indent="0">
                  <a:buNone/>
                </a:pPr>
                <a:endParaRPr lang="en-CA"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067"/>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66243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2800" dirty="0" smtClean="0"/>
              <a:t>Lifetime of a Main Sequence star.</a:t>
            </a:r>
            <a:br>
              <a:rPr lang="en-CA" sz="2800" dirty="0" smtClean="0"/>
            </a:br>
            <a:r>
              <a:rPr lang="en-CA" sz="2800" dirty="0">
                <a:solidFill>
                  <a:srgbClr val="FF0000"/>
                </a:solidFill>
              </a:rPr>
              <a:t>Additional Higher Level (AHL) ONLY</a:t>
            </a:r>
            <a:endParaRPr lang="en-CA"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62500" lnSpcReduction="20000"/>
              </a:bodyPr>
              <a:lstStyle/>
              <a:p>
                <a:r>
                  <a:rPr lang="en-CA" dirty="0" smtClean="0"/>
                  <a:t>Since</a:t>
                </a:r>
              </a:p>
              <a:p>
                <a:pPr marL="68580" indent="0">
                  <a:buNone/>
                </a:pPr>
                <a14:m>
                  <m:oMathPara xmlns:m="http://schemas.openxmlformats.org/officeDocument/2006/math">
                    <m:oMathParaPr>
                      <m:jc m:val="centerGroup"/>
                    </m:oMathParaPr>
                    <m:oMath xmlns:m="http://schemas.openxmlformats.org/officeDocument/2006/math">
                      <m:sSup>
                        <m:sSupPr>
                          <m:ctrlPr>
                            <a:rPr lang="en-CA" i="1">
                              <a:latin typeface="Cambria Math" panose="02040503050406030204" pitchFamily="18" charset="0"/>
                              <a:ea typeface="Cambria Math" panose="02040503050406030204" pitchFamily="18" charset="0"/>
                            </a:rPr>
                          </m:ctrlPr>
                        </m:sSupPr>
                        <m:e>
                          <m:r>
                            <a:rPr lang="en-CA" i="1">
                              <a:latin typeface="Cambria Math" panose="02040503050406030204" pitchFamily="18" charset="0"/>
                              <a:ea typeface="Cambria Math" panose="02040503050406030204" pitchFamily="18" charset="0"/>
                            </a:rPr>
                            <m:t>𝑀</m:t>
                          </m:r>
                        </m:e>
                        <m:sup>
                          <m:r>
                            <a:rPr lang="en-CA" b="0" i="1" smtClean="0">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2.5</m:t>
                          </m:r>
                        </m:sup>
                      </m:sSup>
                      <m:r>
                        <a:rPr lang="en-CA" i="1">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𝜏</m:t>
                      </m:r>
                    </m:oMath>
                  </m:oMathPara>
                </a14:m>
                <a:endParaRPr lang="en-CA" dirty="0" smtClean="0">
                  <a:ea typeface="Cambria Math" panose="02040503050406030204" pitchFamily="18" charset="0"/>
                </a:endParaRPr>
              </a:p>
              <a:p>
                <a:r>
                  <a:rPr lang="en-CA" dirty="0" smtClean="0"/>
                  <a:t>We can use this to compare the lifetimes of two stars.  We can set up the ratio:</a:t>
                </a:r>
              </a:p>
              <a:p>
                <a:pPr marL="68580" indent="0">
                  <a:buNone/>
                </a:pPr>
                <a14:m>
                  <m:oMathPara xmlns:m="http://schemas.openxmlformats.org/officeDocument/2006/math">
                    <m:oMathParaPr>
                      <m:jc m:val="centerGroup"/>
                    </m:oMathParaPr>
                    <m:oMath xmlns:m="http://schemas.openxmlformats.org/officeDocument/2006/math">
                      <m:f>
                        <m:fPr>
                          <m:ctrlPr>
                            <a:rPr lang="en-CA" i="1" smtClean="0">
                              <a:latin typeface="Cambria Math" panose="02040503050406030204" pitchFamily="18" charset="0"/>
                            </a:rPr>
                          </m:ctrlPr>
                        </m:fPr>
                        <m:num>
                          <m:sSub>
                            <m:sSubPr>
                              <m:ctrlPr>
                                <a:rPr lang="en-CA" i="1" smtClean="0">
                                  <a:latin typeface="Cambria Math" panose="02040503050406030204" pitchFamily="18" charset="0"/>
                                </a:rPr>
                              </m:ctrlPr>
                            </m:sSubPr>
                            <m:e>
                              <m:r>
                                <a:rPr lang="en-CA" i="1" smtClean="0">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2</m:t>
                              </m:r>
                            </m:sub>
                          </m:sSub>
                        </m:num>
                        <m:den>
                          <m:sSub>
                            <m:sSubPr>
                              <m:ctrlPr>
                                <a:rPr lang="en-CA" i="1" smtClean="0">
                                  <a:latin typeface="Cambria Math" panose="02040503050406030204" pitchFamily="18" charset="0"/>
                                </a:rPr>
                              </m:ctrlPr>
                            </m:sSubPr>
                            <m:e>
                              <m:r>
                                <a:rPr lang="en-CA" i="1" smtClean="0">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1</m:t>
                              </m:r>
                            </m:sub>
                          </m:sSub>
                        </m:den>
                      </m:f>
                      <m:r>
                        <a:rPr lang="en-CA" b="0" i="1" smtClean="0">
                          <a:latin typeface="Cambria Math" panose="02040503050406030204" pitchFamily="18" charset="0"/>
                        </a:rPr>
                        <m:t>=</m:t>
                      </m:r>
                      <m:sSup>
                        <m:sSupPr>
                          <m:ctrlPr>
                            <a:rPr lang="en-CA" b="0" i="1" smtClean="0">
                              <a:latin typeface="Cambria Math" panose="02040503050406030204" pitchFamily="18" charset="0"/>
                            </a:rPr>
                          </m:ctrlPr>
                        </m:sSupPr>
                        <m:e>
                          <m:d>
                            <m:dPr>
                              <m:begChr m:val="["/>
                              <m:endChr m:val="]"/>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sSub>
                                    <m:sSubPr>
                                      <m:ctrlPr>
                                        <a:rPr lang="en-CA" b="0" i="1" smtClean="0">
                                          <a:latin typeface="Cambria Math" panose="02040503050406030204" pitchFamily="18" charset="0"/>
                                        </a:rPr>
                                      </m:ctrlPr>
                                    </m:sSubPr>
                                    <m:e>
                                      <m:r>
                                        <a:rPr lang="en-CA" b="0" i="1" smtClean="0">
                                          <a:latin typeface="Cambria Math" panose="02040503050406030204" pitchFamily="18" charset="0"/>
                                        </a:rPr>
                                        <m:t>𝑀</m:t>
                                      </m:r>
                                    </m:e>
                                    <m:sub>
                                      <m:r>
                                        <a:rPr lang="en-CA" b="0" i="1" smtClean="0">
                                          <a:latin typeface="Cambria Math" panose="02040503050406030204" pitchFamily="18" charset="0"/>
                                        </a:rPr>
                                        <m:t>2</m:t>
                                      </m:r>
                                    </m:sub>
                                  </m:sSub>
                                </m:num>
                                <m:den>
                                  <m:sSub>
                                    <m:sSubPr>
                                      <m:ctrlPr>
                                        <a:rPr lang="en-CA" b="0" i="1" smtClean="0">
                                          <a:latin typeface="Cambria Math" panose="02040503050406030204" pitchFamily="18" charset="0"/>
                                        </a:rPr>
                                      </m:ctrlPr>
                                    </m:sSubPr>
                                    <m:e>
                                      <m:r>
                                        <a:rPr lang="en-CA" b="0" i="1" smtClean="0">
                                          <a:latin typeface="Cambria Math" panose="02040503050406030204" pitchFamily="18" charset="0"/>
                                        </a:rPr>
                                        <m:t>𝑀</m:t>
                                      </m:r>
                                    </m:e>
                                    <m:sub>
                                      <m:r>
                                        <a:rPr lang="en-CA" b="0" i="1" smtClean="0">
                                          <a:latin typeface="Cambria Math" panose="02040503050406030204" pitchFamily="18" charset="0"/>
                                        </a:rPr>
                                        <m:t>1</m:t>
                                      </m:r>
                                    </m:sub>
                                  </m:sSub>
                                </m:den>
                              </m:f>
                            </m:e>
                          </m:d>
                        </m:e>
                        <m:sup>
                          <m:r>
                            <a:rPr lang="en-CA" b="0" i="1" smtClean="0">
                              <a:latin typeface="Cambria Math" panose="02040503050406030204" pitchFamily="18" charset="0"/>
                            </a:rPr>
                            <m:t>−2.5</m:t>
                          </m:r>
                        </m:sup>
                      </m:sSup>
                      <m:r>
                        <a:rPr lang="en-CA" b="0" i="1" smtClean="0">
                          <a:latin typeface="Cambria Math" panose="02040503050406030204" pitchFamily="18" charset="0"/>
                        </a:rPr>
                        <m:t>=</m:t>
                      </m:r>
                      <m:sSup>
                        <m:sSupPr>
                          <m:ctrlPr>
                            <a:rPr lang="en-CA" i="1">
                              <a:latin typeface="Cambria Math" panose="02040503050406030204" pitchFamily="18" charset="0"/>
                            </a:rPr>
                          </m:ctrlPr>
                        </m:sSupPr>
                        <m:e>
                          <m:d>
                            <m:dPr>
                              <m:begChr m:val="["/>
                              <m:endChr m:val="]"/>
                              <m:ctrlPr>
                                <a:rPr lang="en-CA" i="1">
                                  <a:latin typeface="Cambria Math" panose="02040503050406030204" pitchFamily="18" charset="0"/>
                                </a:rPr>
                              </m:ctrlPr>
                            </m:dPr>
                            <m:e>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CA" i="1">
                                          <a:latin typeface="Cambria Math" panose="02040503050406030204" pitchFamily="18" charset="0"/>
                                        </a:rPr>
                                        <m:t>𝑀</m:t>
                                      </m:r>
                                    </m:e>
                                    <m:sub>
                                      <m:r>
                                        <a:rPr lang="en-CA" b="0" i="1" smtClean="0">
                                          <a:latin typeface="Cambria Math" panose="02040503050406030204" pitchFamily="18" charset="0"/>
                                        </a:rPr>
                                        <m:t>1</m:t>
                                      </m:r>
                                    </m:sub>
                                  </m:sSub>
                                </m:num>
                                <m:den>
                                  <m:sSub>
                                    <m:sSubPr>
                                      <m:ctrlPr>
                                        <a:rPr lang="en-CA" i="1">
                                          <a:latin typeface="Cambria Math" panose="02040503050406030204" pitchFamily="18" charset="0"/>
                                        </a:rPr>
                                      </m:ctrlPr>
                                    </m:sSubPr>
                                    <m:e>
                                      <m:r>
                                        <a:rPr lang="en-CA" i="1">
                                          <a:latin typeface="Cambria Math" panose="02040503050406030204" pitchFamily="18" charset="0"/>
                                        </a:rPr>
                                        <m:t>𝑀</m:t>
                                      </m:r>
                                    </m:e>
                                    <m:sub>
                                      <m:r>
                                        <a:rPr lang="en-CA" b="0" i="1" smtClean="0">
                                          <a:latin typeface="Cambria Math" panose="02040503050406030204" pitchFamily="18" charset="0"/>
                                        </a:rPr>
                                        <m:t>2</m:t>
                                      </m:r>
                                    </m:sub>
                                  </m:sSub>
                                </m:den>
                              </m:f>
                            </m:e>
                          </m:d>
                        </m:e>
                        <m:sup>
                          <m:r>
                            <a:rPr lang="en-CA" i="1">
                              <a:latin typeface="Cambria Math" panose="02040503050406030204" pitchFamily="18" charset="0"/>
                            </a:rPr>
                            <m:t>2.5</m:t>
                          </m:r>
                        </m:sup>
                      </m:sSup>
                    </m:oMath>
                  </m:oMathPara>
                </a14:m>
                <a:endParaRPr lang="en-CA" dirty="0" smtClean="0"/>
              </a:p>
              <a:p>
                <a:r>
                  <a:rPr lang="en-CA" dirty="0" smtClean="0"/>
                  <a:t>The Earth has a predicted lifetime of about 10</a:t>
                </a:r>
                <a:r>
                  <a:rPr lang="en-CA" baseline="30000" dirty="0" smtClean="0"/>
                  <a:t>10</a:t>
                </a:r>
                <a:r>
                  <a:rPr lang="en-CA" dirty="0" smtClean="0"/>
                  <a:t> years, so we could compare the lifetime of a Star 10 times more massive to that of the sun: </a:t>
                </a:r>
              </a:p>
              <a:p>
                <a:pPr marL="68580" indent="0">
                  <a:buNone/>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ea typeface="Cambria Math" panose="02040503050406030204" pitchFamily="18" charset="0"/>
                                </a:rPr>
                                <m:t>𝑠𝑡𝑎𝑟</m:t>
                              </m:r>
                            </m:sub>
                          </m:sSub>
                        </m:num>
                        <m:den>
                          <m:sSub>
                            <m:sSubPr>
                              <m:ctrlPr>
                                <a:rPr lang="en-CA" i="1">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ea typeface="Cambria Math" panose="02040503050406030204" pitchFamily="18" charset="0"/>
                                </a:rPr>
                                <m:t>𝑆𝑢𝑛</m:t>
                              </m:r>
                            </m:sub>
                          </m:sSub>
                        </m:den>
                      </m:f>
                      <m:r>
                        <a:rPr lang="en-CA" i="1">
                          <a:latin typeface="Cambria Math" panose="02040503050406030204" pitchFamily="18" charset="0"/>
                        </a:rPr>
                        <m:t>=</m:t>
                      </m:r>
                      <m:sSup>
                        <m:sSupPr>
                          <m:ctrlPr>
                            <a:rPr lang="en-CA" i="1">
                              <a:latin typeface="Cambria Math" panose="02040503050406030204" pitchFamily="18" charset="0"/>
                            </a:rPr>
                          </m:ctrlPr>
                        </m:sSupPr>
                        <m:e>
                          <m:d>
                            <m:dPr>
                              <m:begChr m:val="["/>
                              <m:endChr m:val="]"/>
                              <m:ctrlPr>
                                <a:rPr lang="en-CA" i="1">
                                  <a:latin typeface="Cambria Math" panose="02040503050406030204" pitchFamily="18" charset="0"/>
                                </a:rPr>
                              </m:ctrlPr>
                            </m:dPr>
                            <m:e>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CA" i="1">
                                          <a:latin typeface="Cambria Math" panose="02040503050406030204" pitchFamily="18" charset="0"/>
                                        </a:rPr>
                                        <m:t>𝑀</m:t>
                                      </m:r>
                                    </m:e>
                                    <m:sub>
                                      <m:r>
                                        <a:rPr lang="en-CA" b="0" i="1" smtClean="0">
                                          <a:latin typeface="Cambria Math" panose="02040503050406030204" pitchFamily="18" charset="0"/>
                                        </a:rPr>
                                        <m:t>𝑆𝑢𝑛</m:t>
                                      </m:r>
                                    </m:sub>
                                  </m:sSub>
                                </m:num>
                                <m:den>
                                  <m:sSub>
                                    <m:sSubPr>
                                      <m:ctrlPr>
                                        <a:rPr lang="en-CA" i="1">
                                          <a:latin typeface="Cambria Math" panose="02040503050406030204" pitchFamily="18" charset="0"/>
                                        </a:rPr>
                                      </m:ctrlPr>
                                    </m:sSubPr>
                                    <m:e>
                                      <m:r>
                                        <a:rPr lang="en-CA" i="1">
                                          <a:latin typeface="Cambria Math" panose="02040503050406030204" pitchFamily="18" charset="0"/>
                                        </a:rPr>
                                        <m:t>𝑀</m:t>
                                      </m:r>
                                    </m:e>
                                    <m:sub>
                                      <m:r>
                                        <a:rPr lang="en-CA" b="0" i="1" smtClean="0">
                                          <a:latin typeface="Cambria Math" panose="02040503050406030204" pitchFamily="18" charset="0"/>
                                        </a:rPr>
                                        <m:t>𝑆𝑡𝑎𝑟</m:t>
                                      </m:r>
                                    </m:sub>
                                  </m:sSub>
                                </m:den>
                              </m:f>
                            </m:e>
                          </m:d>
                        </m:e>
                        <m:sup>
                          <m:r>
                            <a:rPr lang="en-CA" i="1">
                              <a:latin typeface="Cambria Math" panose="02040503050406030204" pitchFamily="18" charset="0"/>
                            </a:rPr>
                            <m:t>2.5</m:t>
                          </m:r>
                        </m:sup>
                      </m:sSup>
                    </m:oMath>
                  </m:oMathPara>
                </a14:m>
                <a:endParaRPr lang="en-CA" dirty="0" smtClean="0"/>
              </a:p>
              <a:p>
                <a:pPr marL="68580" indent="0">
                  <a:buNone/>
                </a:pPr>
                <a14:m>
                  <m:oMathPara xmlns:m="http://schemas.openxmlformats.org/officeDocument/2006/math">
                    <m:oMathParaPr>
                      <m:jc m:val="centerGroup"/>
                    </m:oMathParaPr>
                    <m:oMath xmlns:m="http://schemas.openxmlformats.org/officeDocument/2006/math">
                      <m:sSup>
                        <m:sSupPr>
                          <m:ctrlPr>
                            <a:rPr lang="en-CA" i="1">
                              <a:latin typeface="Cambria Math" panose="02040503050406030204" pitchFamily="18" charset="0"/>
                            </a:rPr>
                          </m:ctrlPr>
                        </m:sSupPr>
                        <m:e>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i="1">
                                      <a:latin typeface="Cambria Math" panose="02040503050406030204" pitchFamily="18" charset="0"/>
                                      <a:ea typeface="Cambria Math" panose="02040503050406030204" pitchFamily="18" charset="0"/>
                                    </a:rPr>
                                    <m:t>𝑠𝑡𝑎𝑟</m:t>
                                  </m:r>
                                </m:sub>
                              </m:sSub>
                            </m:num>
                            <m:den>
                              <m:sSup>
                                <m:sSupPr>
                                  <m:ctrlPr>
                                    <a:rPr lang="en-CA"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10</m:t>
                                  </m:r>
                                </m:e>
                                <m:sup>
                                  <m:r>
                                    <a:rPr lang="en-CA" b="0" i="1" smtClean="0">
                                      <a:latin typeface="Cambria Math" panose="02040503050406030204" pitchFamily="18" charset="0"/>
                                      <a:ea typeface="Cambria Math" panose="02040503050406030204" pitchFamily="18" charset="0"/>
                                    </a:rPr>
                                    <m:t>10</m:t>
                                  </m:r>
                                </m:sup>
                              </m:sSup>
                            </m:den>
                          </m:f>
                          <m:r>
                            <a:rPr lang="en-CA" i="1">
                              <a:latin typeface="Cambria Math" panose="02040503050406030204" pitchFamily="18" charset="0"/>
                            </a:rPr>
                            <m:t>=</m:t>
                          </m:r>
                          <m:d>
                            <m:dPr>
                              <m:begChr m:val="["/>
                              <m:endChr m:val="]"/>
                              <m:ctrlPr>
                                <a:rPr lang="en-CA" i="1">
                                  <a:latin typeface="Cambria Math" panose="02040503050406030204" pitchFamily="18" charset="0"/>
                                </a:rPr>
                              </m:ctrlPr>
                            </m:dPr>
                            <m:e>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CA" i="1">
                                          <a:latin typeface="Cambria Math" panose="02040503050406030204" pitchFamily="18" charset="0"/>
                                        </a:rPr>
                                        <m:t>𝑀</m:t>
                                      </m:r>
                                    </m:e>
                                    <m:sub>
                                      <m:r>
                                        <a:rPr lang="en-CA" i="1">
                                          <a:latin typeface="Cambria Math" panose="02040503050406030204" pitchFamily="18" charset="0"/>
                                        </a:rPr>
                                        <m:t>𝑆𝑢𝑛</m:t>
                                      </m:r>
                                    </m:sub>
                                  </m:sSub>
                                </m:num>
                                <m:den>
                                  <m:sSub>
                                    <m:sSubPr>
                                      <m:ctrlPr>
                                        <a:rPr lang="en-CA" i="1">
                                          <a:latin typeface="Cambria Math" panose="02040503050406030204" pitchFamily="18" charset="0"/>
                                        </a:rPr>
                                      </m:ctrlPr>
                                    </m:sSubPr>
                                    <m:e>
                                      <m:r>
                                        <a:rPr lang="en-CA" i="1">
                                          <a:latin typeface="Cambria Math" panose="02040503050406030204" pitchFamily="18" charset="0"/>
                                        </a:rPr>
                                        <m:t>10</m:t>
                                      </m:r>
                                      <m:r>
                                        <a:rPr lang="en-CA" i="1">
                                          <a:latin typeface="Cambria Math" panose="02040503050406030204" pitchFamily="18" charset="0"/>
                                        </a:rPr>
                                        <m:t>𝑀</m:t>
                                      </m:r>
                                    </m:e>
                                    <m:sub>
                                      <m:r>
                                        <a:rPr lang="en-CA" i="1">
                                          <a:latin typeface="Cambria Math" panose="02040503050406030204" pitchFamily="18" charset="0"/>
                                        </a:rPr>
                                        <m:t>𝑆𝑢𝑛</m:t>
                                      </m:r>
                                    </m:sub>
                                  </m:sSub>
                                </m:den>
                              </m:f>
                            </m:e>
                          </m:d>
                        </m:e>
                        <m:sup>
                          <m:r>
                            <a:rPr lang="en-CA" i="1">
                              <a:latin typeface="Cambria Math" panose="02040503050406030204" pitchFamily="18" charset="0"/>
                            </a:rPr>
                            <m:t>2.5</m:t>
                          </m:r>
                        </m:sup>
                      </m:sSup>
                    </m:oMath>
                  </m:oMathPara>
                </a14:m>
                <a:endParaRPr lang="en-CA" dirty="0" smtClean="0"/>
              </a:p>
              <a:p>
                <a:pPr marL="68580" indent="0">
                  <a:buNone/>
                </a:pPr>
                <a:r>
                  <a:rPr lang="en-CA" dirty="0" smtClean="0"/>
                  <a:t>This gives a lifetime of about 3.2x10</a:t>
                </a:r>
                <a:r>
                  <a:rPr lang="en-CA" baseline="30000" dirty="0" smtClean="0"/>
                  <a:t>7</a:t>
                </a:r>
                <a:r>
                  <a:rPr lang="en-CA" dirty="0" smtClean="0"/>
                  <a:t> years for a star 10 times as massive as the sun.</a:t>
                </a:r>
              </a:p>
              <a:p>
                <a:pPr marL="68580" indent="0">
                  <a:buNone/>
                </a:pPr>
                <a:endParaRPr lang="en-CA" dirty="0" smtClean="0"/>
              </a:p>
              <a:p>
                <a:pPr marL="68580" indent="0">
                  <a:buNone/>
                </a:pPr>
                <a:endParaRPr lang="en-CA" dirty="0" smtClean="0"/>
              </a:p>
              <a:p>
                <a:pPr marL="68580" indent="0">
                  <a:buNone/>
                </a:pPr>
                <a:endParaRPr lang="en-CA" dirty="0"/>
              </a:p>
              <a:p>
                <a:pPr marL="68580" indent="0">
                  <a:buNone/>
                </a:pPr>
                <a:endParaRPr lang="en-CA"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733" r="-627"/>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29765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Life Cycle Stars: After the Main Sequence.</a:t>
            </a:r>
            <a:endParaRPr lang="en-CA" dirty="0"/>
          </a:p>
        </p:txBody>
      </p:sp>
      <p:sp>
        <p:nvSpPr>
          <p:cNvPr id="3" name="Content Placeholder 2"/>
          <p:cNvSpPr>
            <a:spLocks noGrp="1"/>
          </p:cNvSpPr>
          <p:nvPr>
            <p:ph idx="1"/>
          </p:nvPr>
        </p:nvSpPr>
        <p:spPr>
          <a:xfrm>
            <a:off x="914400" y="1916832"/>
            <a:ext cx="7772400" cy="4572000"/>
          </a:xfrm>
        </p:spPr>
        <p:txBody>
          <a:bodyPr>
            <a:normAutofit fontScale="62500" lnSpcReduction="20000"/>
          </a:bodyPr>
          <a:lstStyle/>
          <a:p>
            <a:r>
              <a:rPr lang="en-CA" dirty="0"/>
              <a:t>The greater the mass that a star has, the quicker it uses up its fuel, and the shorter life it will have.</a:t>
            </a:r>
          </a:p>
          <a:p>
            <a:r>
              <a:rPr lang="en-CA" dirty="0"/>
              <a:t>When most of the hydrogen nuclei in the core of the star have fused into </a:t>
            </a:r>
            <a:r>
              <a:rPr lang="en-CA" dirty="0" smtClean="0"/>
              <a:t>helium, the star begins to change. </a:t>
            </a:r>
          </a:p>
          <a:p>
            <a:r>
              <a:rPr lang="en-CA" dirty="0" smtClean="0"/>
              <a:t>The </a:t>
            </a:r>
            <a:r>
              <a:rPr lang="en-CA" dirty="0"/>
              <a:t>rate of fusion reduces, </a:t>
            </a:r>
            <a:r>
              <a:rPr lang="en-CA" dirty="0" smtClean="0"/>
              <a:t>this causes </a:t>
            </a:r>
            <a:r>
              <a:rPr lang="en-CA" dirty="0"/>
              <a:t>the radiation pressure decreases.  Now gravitational pressure will cause the core to </a:t>
            </a:r>
            <a:r>
              <a:rPr lang="en-CA" dirty="0" smtClean="0"/>
              <a:t>shrink.</a:t>
            </a:r>
          </a:p>
          <a:p>
            <a:r>
              <a:rPr lang="en-CA" dirty="0" smtClean="0"/>
              <a:t>As the core shrinks, it heats </a:t>
            </a:r>
            <a:r>
              <a:rPr lang="en-CA" dirty="0"/>
              <a:t>up. </a:t>
            </a:r>
            <a:endParaRPr lang="en-CA" dirty="0" smtClean="0"/>
          </a:p>
          <a:p>
            <a:r>
              <a:rPr lang="en-CA" dirty="0" smtClean="0"/>
              <a:t>This increase in temperature allows the fusion of Helium into heavier elements (such as carbon and oxygen) to occur. </a:t>
            </a:r>
          </a:p>
          <a:p>
            <a:r>
              <a:rPr lang="en-CA" dirty="0" smtClean="0"/>
              <a:t>The </a:t>
            </a:r>
            <a:r>
              <a:rPr lang="en-CA" dirty="0"/>
              <a:t>increase in temperature </a:t>
            </a:r>
            <a:r>
              <a:rPr lang="en-CA" dirty="0" smtClean="0"/>
              <a:t>also allows </a:t>
            </a:r>
            <a:r>
              <a:rPr lang="en-CA" dirty="0"/>
              <a:t>the fusion of hydrogen to start in a layer that surrounds the core.  </a:t>
            </a:r>
            <a:endParaRPr lang="en-CA" dirty="0" smtClean="0"/>
          </a:p>
          <a:p>
            <a:r>
              <a:rPr lang="en-CA" dirty="0" smtClean="0"/>
              <a:t>This in turn increases </a:t>
            </a:r>
            <a:r>
              <a:rPr lang="en-CA" dirty="0"/>
              <a:t>the temperature of the outer layers of the star and causes it to grow in size (becoming either Red Giant stars or </a:t>
            </a:r>
            <a:r>
              <a:rPr lang="en-CA" dirty="0" err="1"/>
              <a:t>Supergiants</a:t>
            </a:r>
            <a:r>
              <a:rPr lang="en-CA" dirty="0"/>
              <a:t>).  </a:t>
            </a:r>
            <a:endParaRPr lang="en-CA" dirty="0" smtClean="0"/>
          </a:p>
          <a:p>
            <a:r>
              <a:rPr lang="en-CA" dirty="0" smtClean="0"/>
              <a:t>What </a:t>
            </a:r>
            <a:r>
              <a:rPr lang="en-CA" dirty="0"/>
              <a:t>occurs </a:t>
            </a:r>
            <a:r>
              <a:rPr lang="en-CA" dirty="0" smtClean="0"/>
              <a:t>next depends </a:t>
            </a:r>
            <a:r>
              <a:rPr lang="en-CA" dirty="0"/>
              <a:t>on the original mass of the star.</a:t>
            </a:r>
          </a:p>
          <a:p>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944021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Life Cycle of </a:t>
            </a:r>
            <a:r>
              <a:rPr lang="en-CA" dirty="0" smtClean="0"/>
              <a:t>Sun-Like </a:t>
            </a:r>
            <a:r>
              <a:rPr lang="en-CA" dirty="0"/>
              <a:t>Stars</a:t>
            </a:r>
          </a:p>
        </p:txBody>
      </p:sp>
      <p:sp>
        <p:nvSpPr>
          <p:cNvPr id="3" name="Content Placeholder 2"/>
          <p:cNvSpPr>
            <a:spLocks noGrp="1"/>
          </p:cNvSpPr>
          <p:nvPr>
            <p:ph idx="1"/>
          </p:nvPr>
        </p:nvSpPr>
        <p:spPr/>
        <p:txBody>
          <a:bodyPr>
            <a:normAutofit fontScale="47500" lnSpcReduction="20000"/>
          </a:bodyPr>
          <a:lstStyle/>
          <a:p>
            <a:r>
              <a:rPr lang="en-CA" dirty="0" smtClean="0"/>
              <a:t>Stars of approximately the same mass as the Sun (ranging up to approximately 4 times the Sun’s mass and smaller), will become Red Giants.</a:t>
            </a:r>
          </a:p>
          <a:p>
            <a:r>
              <a:rPr lang="en-CA" dirty="0" smtClean="0"/>
              <a:t>As the Helium in the core gets used up, the core will continue to shrink.  As the core shrinks the radiation emitted by the core blasts the outer layers away.</a:t>
            </a:r>
          </a:p>
          <a:p>
            <a:r>
              <a:rPr lang="en-CA" dirty="0" smtClean="0"/>
              <a:t>The outer layers of the star form a “planetary nebula”.</a:t>
            </a:r>
          </a:p>
          <a:p>
            <a:r>
              <a:rPr lang="en-CA" dirty="0" smtClean="0"/>
              <a:t>The core continues to shrink until it becomes about the size of the Earth.  At this stage it is mostly made up of carbon and oxygen ions surrounded by unbound electrons.</a:t>
            </a:r>
          </a:p>
          <a:p>
            <a:r>
              <a:rPr lang="en-CA" dirty="0" smtClean="0"/>
              <a:t> At a certain point the star cannot shrink any further due to the fact that the electrons cannot be compressed together.  This is called “electron-degeneracy pressure”, and exists due to something called the “Pauli Exclusion principle” that tells us that no two electrons can exist in the same quantum state.  (</a:t>
            </a:r>
            <a:r>
              <a:rPr lang="en-CA" dirty="0" err="1" smtClean="0"/>
              <a:t>ie</a:t>
            </a:r>
            <a:r>
              <a:rPr lang="en-CA" dirty="0" smtClean="0"/>
              <a:t> you cannot squash two electrons together).</a:t>
            </a:r>
          </a:p>
          <a:p>
            <a:r>
              <a:rPr lang="en-CA" dirty="0" smtClean="0"/>
              <a:t>The star is now a “White Dwarf”.  It is hot and small, and no more fusion is occurring.</a:t>
            </a:r>
          </a:p>
          <a:p>
            <a:r>
              <a:rPr lang="en-CA" dirty="0" smtClean="0"/>
              <a:t>Over time the star will cool until it no longer emits light, and it will be a “Brown-Dwarf”</a:t>
            </a:r>
          </a:p>
          <a:p>
            <a:r>
              <a:rPr lang="en-CA" dirty="0" smtClean="0"/>
              <a:t>IF the star is greater than the Chandrasekhar limit, the electrons will combine with protons to form neutrons and emit neutrinos.  As the outer layer collapses in, it will bounce of the dense core and explode in a “Supernova”.  The star will then become a neutron star.</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232896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13206"/>
            <a:ext cx="7772400" cy="914400"/>
          </a:xfrm>
        </p:spPr>
        <p:txBody>
          <a:bodyPr/>
          <a:lstStyle/>
          <a:p>
            <a:r>
              <a:rPr lang="en-CA" dirty="0"/>
              <a:t>Life Cycle of </a:t>
            </a:r>
            <a:r>
              <a:rPr lang="en-CA" dirty="0" smtClean="0"/>
              <a:t>Sun-Like </a:t>
            </a:r>
            <a:r>
              <a:rPr lang="en-CA" dirty="0"/>
              <a:t>Stars</a:t>
            </a:r>
          </a:p>
        </p:txBody>
      </p:sp>
      <p:sp>
        <p:nvSpPr>
          <p:cNvPr id="3" name="Content Placeholder 2"/>
          <p:cNvSpPr>
            <a:spLocks noGrp="1"/>
          </p:cNvSpPr>
          <p:nvPr>
            <p:ph idx="1"/>
          </p:nvPr>
        </p:nvSpPr>
        <p:spPr>
          <a:xfrm>
            <a:off x="408964" y="4486058"/>
            <a:ext cx="3729608" cy="485854"/>
          </a:xfrm>
        </p:spPr>
        <p:txBody>
          <a:bodyPr>
            <a:normAutofit/>
          </a:bodyPr>
          <a:lstStyle/>
          <a:p>
            <a:pPr marL="68580" indent="0">
              <a:buNone/>
            </a:pPr>
            <a:r>
              <a:rPr lang="en-CA" sz="1800" dirty="0" smtClean="0"/>
              <a:t>First step after main sequence</a:t>
            </a:r>
            <a:endParaRPr lang="en-CA" sz="1800"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947987"/>
            <a:ext cx="3823811" cy="3365620"/>
          </a:xfrm>
          <a:prstGeom prst="rect">
            <a:avLst/>
          </a:prstGeom>
        </p:spPr>
      </p:pic>
      <p:sp>
        <p:nvSpPr>
          <p:cNvPr id="7" name="TextBox 6"/>
          <p:cNvSpPr txBox="1"/>
          <p:nvPr/>
        </p:nvSpPr>
        <p:spPr>
          <a:xfrm>
            <a:off x="4866184" y="4313607"/>
            <a:ext cx="3744416" cy="215444"/>
          </a:xfrm>
          <a:prstGeom prst="rect">
            <a:avLst/>
          </a:prstGeom>
          <a:noFill/>
        </p:spPr>
        <p:txBody>
          <a:bodyPr wrap="square" rtlCol="0">
            <a:spAutoFit/>
          </a:bodyPr>
          <a:lstStyle/>
          <a:p>
            <a:r>
              <a:rPr lang="en-CA" sz="800" dirty="0" err="1" smtClean="0"/>
              <a:t>Tsokos</a:t>
            </a:r>
            <a:r>
              <a:rPr lang="en-CA" sz="800" dirty="0" smtClean="0"/>
              <a:t>. K.A. 2014. Physics for the IB Diploma. Cambridge University Press.</a:t>
            </a:r>
            <a:endParaRPr lang="en-CA" sz="8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396" y="4857770"/>
            <a:ext cx="2812141" cy="1717922"/>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1953" y="4836000"/>
            <a:ext cx="2808461" cy="1715675"/>
          </a:xfrm>
          <a:prstGeom prst="rect">
            <a:avLst/>
          </a:prstGeom>
        </p:spPr>
      </p:pic>
      <p:sp>
        <p:nvSpPr>
          <p:cNvPr id="11" name="Content Placeholder 2"/>
          <p:cNvSpPr txBox="1">
            <a:spLocks/>
          </p:cNvSpPr>
          <p:nvPr/>
        </p:nvSpPr>
        <p:spPr>
          <a:xfrm>
            <a:off x="1066800" y="1492425"/>
            <a:ext cx="3729608" cy="2581544"/>
          </a:xfrm>
          <a:prstGeom prst="rect">
            <a:avLst/>
          </a:prstGeom>
        </p:spPr>
        <p:txBody>
          <a:bodyPr vert="horz">
            <a:normAutofit fontScale="92500" lnSpcReduction="1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fontAlgn="auto">
              <a:spcAft>
                <a:spcPts val="0"/>
              </a:spcAft>
            </a:pPr>
            <a:r>
              <a:rPr lang="en-CA" dirty="0" smtClean="0"/>
              <a:t>The image on the right shows the path a sun like star will follow towards the end of its life, plotted on an H-R Diagram.</a:t>
            </a:r>
            <a:endParaRPr lang="en-CA" dirty="0"/>
          </a:p>
        </p:txBody>
      </p:sp>
      <p:sp>
        <p:nvSpPr>
          <p:cNvPr id="12" name="Content Placeholder 2"/>
          <p:cNvSpPr txBox="1">
            <a:spLocks/>
          </p:cNvSpPr>
          <p:nvPr/>
        </p:nvSpPr>
        <p:spPr>
          <a:xfrm>
            <a:off x="3351947" y="4507910"/>
            <a:ext cx="3729608" cy="485854"/>
          </a:xfrm>
          <a:prstGeom prst="rect">
            <a:avLst/>
          </a:prstGeom>
        </p:spPr>
        <p:txBody>
          <a:bodyPr vert="horz">
            <a:norm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marL="68580" indent="0" fontAlgn="auto">
              <a:spcAft>
                <a:spcPts val="0"/>
              </a:spcAft>
              <a:buFont typeface="Wingdings"/>
              <a:buNone/>
            </a:pPr>
            <a:r>
              <a:rPr lang="en-CA" sz="1800" dirty="0" smtClean="0"/>
              <a:t>Second step after main sequence</a:t>
            </a:r>
            <a:endParaRPr lang="en-CA" sz="1800" dirty="0"/>
          </a:p>
        </p:txBody>
      </p:sp>
      <p:pic>
        <p:nvPicPr>
          <p:cNvPr id="1026" name="Picture 2" descr="https://www.cpp.edu/~pbsiegel/phy303/sunevolutio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3025" y="4801914"/>
            <a:ext cx="2378460" cy="178384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6380420" y="6551675"/>
            <a:ext cx="3744416" cy="215444"/>
          </a:xfrm>
          <a:prstGeom prst="rect">
            <a:avLst/>
          </a:prstGeom>
          <a:noFill/>
        </p:spPr>
        <p:txBody>
          <a:bodyPr wrap="square" rtlCol="0">
            <a:spAutoFit/>
          </a:bodyPr>
          <a:lstStyle/>
          <a:p>
            <a:r>
              <a:rPr lang="en-CA" sz="800" dirty="0"/>
              <a:t>https://www.cpp.edu/~pbsiegel/phy303/ch13.html</a:t>
            </a:r>
            <a:endParaRPr lang="en-CA" sz="800" dirty="0"/>
          </a:p>
        </p:txBody>
      </p:sp>
    </p:spTree>
    <p:extLst>
      <p:ext uri="{BB962C8B-B14F-4D97-AF65-F5344CB8AC3E}">
        <p14:creationId xmlns:p14="http://schemas.microsoft.com/office/powerpoint/2010/main" val="1353838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Larger Mass Stars</a:t>
            </a:r>
            <a:endParaRPr lang="en-CA" dirty="0"/>
          </a:p>
        </p:txBody>
      </p:sp>
      <p:sp>
        <p:nvSpPr>
          <p:cNvPr id="3" name="Content Placeholder 2"/>
          <p:cNvSpPr>
            <a:spLocks noGrp="1"/>
          </p:cNvSpPr>
          <p:nvPr>
            <p:ph idx="1"/>
          </p:nvPr>
        </p:nvSpPr>
        <p:spPr>
          <a:xfrm>
            <a:off x="490668" y="1501372"/>
            <a:ext cx="4521696" cy="2373276"/>
          </a:xfrm>
        </p:spPr>
        <p:txBody>
          <a:bodyPr>
            <a:normAutofit fontScale="62500" lnSpcReduction="20000"/>
          </a:bodyPr>
          <a:lstStyle/>
          <a:p>
            <a:r>
              <a:rPr lang="en-CA" dirty="0" smtClean="0"/>
              <a:t>Stars of mass larger than the sun (greater than about 4 times the solar mass) follow a different evolutionary path.</a:t>
            </a:r>
          </a:p>
          <a:p>
            <a:r>
              <a:rPr lang="en-CA" dirty="0" smtClean="0"/>
              <a:t>As the hydrogen in the core of massive stars is used up, they contract in a similar process to lighter stars, but the outer layers grow much bigger and they become “</a:t>
            </a:r>
            <a:r>
              <a:rPr lang="en-CA" dirty="0" err="1" smtClean="0"/>
              <a:t>Supergiants</a:t>
            </a:r>
            <a:r>
              <a:rPr lang="en-CA" dirty="0" smtClean="0"/>
              <a:t>”.</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4048" y="1473380"/>
            <a:ext cx="3930738" cy="2401268"/>
          </a:xfrm>
          <a:prstGeom prst="rect">
            <a:avLst/>
          </a:prstGeom>
        </p:spPr>
      </p:pic>
      <p:sp>
        <p:nvSpPr>
          <p:cNvPr id="7" name="Content Placeholder 2"/>
          <p:cNvSpPr txBox="1">
            <a:spLocks/>
          </p:cNvSpPr>
          <p:nvPr/>
        </p:nvSpPr>
        <p:spPr>
          <a:xfrm>
            <a:off x="576534" y="4000134"/>
            <a:ext cx="8358251" cy="2007821"/>
          </a:xfrm>
          <a:prstGeom prst="rect">
            <a:avLst/>
          </a:prstGeom>
        </p:spPr>
        <p:txBody>
          <a:bodyPr vert="horz">
            <a:no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fontAlgn="auto">
              <a:spcAft>
                <a:spcPts val="0"/>
              </a:spcAft>
            </a:pPr>
            <a:r>
              <a:rPr lang="en-CA" sz="1900" dirty="0" smtClean="0"/>
              <a:t>In these stars, the pressure is great enough that they can continue to fuse heavier and heavier elements in the core, and ultimately they develop layers (a little like an onion).</a:t>
            </a:r>
          </a:p>
          <a:p>
            <a:pPr fontAlgn="auto">
              <a:spcAft>
                <a:spcPts val="0"/>
              </a:spcAft>
            </a:pPr>
            <a:r>
              <a:rPr lang="en-CA" sz="1900" dirty="0" smtClean="0"/>
              <a:t>In the centre of the star, Iron can be created.  (Iron is the heaviest element that can be created by fusion in stars ~ why do you think that is?)</a:t>
            </a:r>
            <a:endParaRPr lang="en-CA" sz="1900" dirty="0"/>
          </a:p>
        </p:txBody>
      </p:sp>
    </p:spTree>
    <p:extLst>
      <p:ext uri="{BB962C8B-B14F-4D97-AF65-F5344CB8AC3E}">
        <p14:creationId xmlns:p14="http://schemas.microsoft.com/office/powerpoint/2010/main" val="2067173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Chandrasekhar Limit</a:t>
            </a:r>
            <a:endParaRPr lang="en-CA" dirty="0"/>
          </a:p>
        </p:txBody>
      </p:sp>
      <p:sp>
        <p:nvSpPr>
          <p:cNvPr id="3" name="Content Placeholder 2"/>
          <p:cNvSpPr>
            <a:spLocks noGrp="1"/>
          </p:cNvSpPr>
          <p:nvPr>
            <p:ph idx="1"/>
          </p:nvPr>
        </p:nvSpPr>
        <p:spPr>
          <a:xfrm>
            <a:off x="914400" y="1340768"/>
            <a:ext cx="7772400" cy="5014792"/>
          </a:xfrm>
        </p:spPr>
        <p:txBody>
          <a:bodyPr>
            <a:normAutofit fontScale="55000" lnSpcReduction="20000"/>
          </a:bodyPr>
          <a:lstStyle/>
          <a:p>
            <a:r>
              <a:rPr lang="en-CA" dirty="0" smtClean="0"/>
              <a:t>Once again once all the fusion has ceased, the star will collapse in on itself.  </a:t>
            </a:r>
          </a:p>
          <a:p>
            <a:r>
              <a:rPr lang="en-CA" dirty="0" smtClean="0"/>
              <a:t>Once again, Electron Degeneracy pressure plays a large role.</a:t>
            </a:r>
          </a:p>
          <a:p>
            <a:r>
              <a:rPr lang="en-CA" dirty="0" smtClean="0"/>
              <a:t>Electron </a:t>
            </a:r>
            <a:r>
              <a:rPr lang="en-CA" dirty="0"/>
              <a:t>Degeneracy pressure will only keep a white dwarf stable if the white dwarf is 1.4 times the mass of the sun or less.  </a:t>
            </a:r>
            <a:endParaRPr lang="en-CA" dirty="0" smtClean="0"/>
          </a:p>
          <a:p>
            <a:r>
              <a:rPr lang="en-CA" dirty="0" smtClean="0"/>
              <a:t>This </a:t>
            </a:r>
            <a:r>
              <a:rPr lang="en-CA" dirty="0"/>
              <a:t>is known as the Chandrasekhar </a:t>
            </a:r>
            <a:r>
              <a:rPr lang="en-CA" dirty="0" smtClean="0"/>
              <a:t>limit.</a:t>
            </a:r>
          </a:p>
          <a:p>
            <a:r>
              <a:rPr lang="en-CA" dirty="0" smtClean="0"/>
              <a:t>IF </a:t>
            </a:r>
            <a:r>
              <a:rPr lang="en-CA" dirty="0"/>
              <a:t>the star is greater than the Chandrasekhar </a:t>
            </a:r>
            <a:r>
              <a:rPr lang="en-CA" dirty="0" smtClean="0"/>
              <a:t>limit (as is likely in large mass stars), </a:t>
            </a:r>
            <a:r>
              <a:rPr lang="en-CA" dirty="0"/>
              <a:t>the electrons will combine with protons to form neutrons and emit neutrinos.  </a:t>
            </a:r>
            <a:endParaRPr lang="en-CA" dirty="0" smtClean="0"/>
          </a:p>
          <a:p>
            <a:r>
              <a:rPr lang="en-CA" dirty="0" smtClean="0"/>
              <a:t>As </a:t>
            </a:r>
            <a:r>
              <a:rPr lang="en-CA" dirty="0"/>
              <a:t>the outer layer collapses in, it will bounce of the dense core and explode in a “Supernova”.  The star will then become a neutron star</a:t>
            </a:r>
            <a:r>
              <a:rPr lang="en-CA" dirty="0" smtClean="0"/>
              <a:t>.</a:t>
            </a:r>
          </a:p>
          <a:p>
            <a:r>
              <a:rPr lang="en-CA" dirty="0" smtClean="0"/>
              <a:t>The neutron star is held stable by something called the “Neutron Degeneracy Pressure”, an idea very similar to electron degeneracy pressure.</a:t>
            </a:r>
            <a:endParaRPr lang="en-CA" dirty="0"/>
          </a:p>
          <a:p>
            <a:r>
              <a:rPr lang="en-CA" dirty="0"/>
              <a:t>There is </a:t>
            </a:r>
            <a:r>
              <a:rPr lang="en-CA" dirty="0" smtClean="0"/>
              <a:t>also an upper limit on the mass of a star that can form a stable “neutron star”.  This is called the “Oppenheimer-</a:t>
            </a:r>
            <a:r>
              <a:rPr lang="en-CA" dirty="0" err="1" smtClean="0"/>
              <a:t>Volkoff</a:t>
            </a:r>
            <a:r>
              <a:rPr lang="en-CA" dirty="0" smtClean="0"/>
              <a:t> limit”.  It is approximately 3 times the mass of the sun. </a:t>
            </a:r>
          </a:p>
          <a:p>
            <a:r>
              <a:rPr lang="en-CA" dirty="0" smtClean="0"/>
              <a:t>If the collapsing white dwarf is greater than the Oppenheimer-</a:t>
            </a:r>
            <a:r>
              <a:rPr lang="en-CA" dirty="0" err="1" smtClean="0"/>
              <a:t>Volkoff</a:t>
            </a:r>
            <a:r>
              <a:rPr lang="en-CA" dirty="0" smtClean="0"/>
              <a:t> limit, then the star will continue to collapse, and instead of becoming a Neutron Star, it will become a BLACK HOLE.</a:t>
            </a:r>
            <a:endParaRPr lang="en-CA" dirty="0"/>
          </a:p>
          <a:p>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061182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931516" y="4323019"/>
            <a:ext cx="3000180" cy="198630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914400" y="512063"/>
            <a:ext cx="7772400" cy="1210381"/>
          </a:xfrm>
        </p:spPr>
        <p:txBody>
          <a:bodyPr/>
          <a:lstStyle/>
          <a:p>
            <a:r>
              <a:rPr lang="en-CA" sz="2800" dirty="0" smtClean="0"/>
              <a:t>Nucleosynthesis: After the main sequence</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67544" y="1556792"/>
                <a:ext cx="8464152" cy="3672408"/>
              </a:xfrm>
            </p:spPr>
            <p:txBody>
              <a:bodyPr>
                <a:normAutofit fontScale="55000" lnSpcReduction="20000"/>
              </a:bodyPr>
              <a:lstStyle/>
              <a:p>
                <a:r>
                  <a:rPr lang="en-CA" dirty="0" smtClean="0"/>
                  <a:t>Once the hydrogen in the core of a star has been used up, it stars to fuse Helium.  The first step is fusing two Helium nuclei into Beryllium-8 </a:t>
                </a:r>
                <a:endParaRPr lang="en-CA" dirty="0"/>
              </a:p>
              <a:p>
                <a:pPr marL="454914" lvl="1" indent="0">
                  <a:buNone/>
                </a:pPr>
                <a14:m>
                  <m:oMathPara xmlns:m="http://schemas.openxmlformats.org/officeDocument/2006/math">
                    <m:oMathParaPr>
                      <m:jc m:val="centerGroup"/>
                    </m:oMathParaPr>
                    <m:oMath xmlns:m="http://schemas.openxmlformats.org/officeDocument/2006/math">
                      <m:sPre>
                        <m:sPrePr>
                          <m:ctrlPr>
                            <a:rPr lang="en-CA" sz="2900" i="1">
                              <a:latin typeface="Cambria Math" panose="02040503050406030204" pitchFamily="18" charset="0"/>
                            </a:rPr>
                          </m:ctrlPr>
                        </m:sPrePr>
                        <m:sub>
                          <m:r>
                            <a:rPr lang="en-CA" sz="2900" b="0" i="1" smtClean="0">
                              <a:latin typeface="Cambria Math" panose="02040503050406030204" pitchFamily="18" charset="0"/>
                            </a:rPr>
                            <m:t>2</m:t>
                          </m:r>
                        </m:sub>
                        <m:sup>
                          <m:r>
                            <a:rPr lang="en-CA" sz="2900" b="0" i="1" smtClean="0">
                              <a:latin typeface="Cambria Math" panose="02040503050406030204" pitchFamily="18" charset="0"/>
                            </a:rPr>
                            <m:t>4</m:t>
                          </m:r>
                        </m:sup>
                        <m:e>
                          <m:r>
                            <a:rPr lang="en-CA" sz="2900" i="1">
                              <a:latin typeface="Cambria Math" panose="02040503050406030204" pitchFamily="18" charset="0"/>
                            </a:rPr>
                            <m:t>𝐻</m:t>
                          </m:r>
                          <m:r>
                            <a:rPr lang="en-CA" sz="2900" b="0" i="1" smtClean="0">
                              <a:latin typeface="Cambria Math" panose="02040503050406030204" pitchFamily="18" charset="0"/>
                            </a:rPr>
                            <m:t>𝑒</m:t>
                          </m:r>
                        </m:e>
                      </m:sPre>
                      <m:r>
                        <a:rPr lang="en-CA" sz="2900" i="1">
                          <a:latin typeface="Cambria Math" panose="02040503050406030204" pitchFamily="18" charset="0"/>
                        </a:rPr>
                        <m:t>+</m:t>
                      </m:r>
                      <m:sPre>
                        <m:sPrePr>
                          <m:ctrlPr>
                            <a:rPr lang="en-CA" sz="2900" i="1">
                              <a:latin typeface="Cambria Math" panose="02040503050406030204" pitchFamily="18" charset="0"/>
                            </a:rPr>
                          </m:ctrlPr>
                        </m:sPrePr>
                        <m:sub>
                          <m:r>
                            <a:rPr lang="en-CA" sz="2900" b="0" i="1" smtClean="0">
                              <a:latin typeface="Cambria Math" panose="02040503050406030204" pitchFamily="18" charset="0"/>
                            </a:rPr>
                            <m:t>2</m:t>
                          </m:r>
                        </m:sub>
                        <m:sup>
                          <m:r>
                            <a:rPr lang="en-CA" sz="2900" b="0" i="1" smtClean="0">
                              <a:latin typeface="Cambria Math" panose="02040503050406030204" pitchFamily="18" charset="0"/>
                            </a:rPr>
                            <m:t>4</m:t>
                          </m:r>
                        </m:sup>
                        <m:e>
                          <m:r>
                            <a:rPr lang="en-CA" sz="2900" b="0" i="1" smtClean="0">
                              <a:latin typeface="Cambria Math" panose="02040503050406030204" pitchFamily="18" charset="0"/>
                            </a:rPr>
                            <m:t>𝐻𝑒</m:t>
                          </m:r>
                        </m:e>
                      </m:sPre>
                      <m:r>
                        <a:rPr lang="en-CA" sz="2900" i="1">
                          <a:latin typeface="Cambria Math" panose="02040503050406030204" pitchFamily="18" charset="0"/>
                          <a:ea typeface="Cambria Math" panose="02040503050406030204" pitchFamily="18" charset="0"/>
                        </a:rPr>
                        <m:t>→</m:t>
                      </m:r>
                      <m:sPre>
                        <m:sPrePr>
                          <m:ctrlPr>
                            <a:rPr lang="en-CA" sz="2900" i="1">
                              <a:latin typeface="Cambria Math" panose="02040503050406030204" pitchFamily="18" charset="0"/>
                            </a:rPr>
                          </m:ctrlPr>
                        </m:sPrePr>
                        <m:sub>
                          <m:r>
                            <a:rPr lang="en-CA" sz="2900" b="0" i="1" smtClean="0">
                              <a:latin typeface="Cambria Math" panose="02040503050406030204" pitchFamily="18" charset="0"/>
                            </a:rPr>
                            <m:t>4</m:t>
                          </m:r>
                        </m:sub>
                        <m:sup>
                          <m:r>
                            <a:rPr lang="en-CA" sz="2900" b="0" i="1" smtClean="0">
                              <a:latin typeface="Cambria Math" panose="02040503050406030204" pitchFamily="18" charset="0"/>
                            </a:rPr>
                            <m:t>8</m:t>
                          </m:r>
                        </m:sup>
                        <m:e>
                          <m:r>
                            <a:rPr lang="en-CA" sz="2900" b="0" i="1" smtClean="0">
                              <a:latin typeface="Cambria Math" panose="02040503050406030204" pitchFamily="18" charset="0"/>
                            </a:rPr>
                            <m:t>𝐵𝑒</m:t>
                          </m:r>
                        </m:e>
                      </m:sPre>
                    </m:oMath>
                  </m:oMathPara>
                </a14:m>
                <a:endParaRPr lang="en-CA" sz="2900" dirty="0" smtClean="0"/>
              </a:p>
              <a:p>
                <a:r>
                  <a:rPr lang="en-CA" dirty="0" smtClean="0"/>
                  <a:t>Then another Helium-4 nucleus fuse with the Beryllium-8 making Carbon-12</a:t>
                </a:r>
              </a:p>
              <a:p>
                <a:pPr marL="68580" indent="0">
                  <a:buNone/>
                </a:pPr>
                <a14:m>
                  <m:oMathPara xmlns:m="http://schemas.openxmlformats.org/officeDocument/2006/math">
                    <m:oMathParaPr>
                      <m:jc m:val="centerGroup"/>
                    </m:oMathParaPr>
                    <m:oMath xmlns:m="http://schemas.openxmlformats.org/officeDocument/2006/math">
                      <m:sPre>
                        <m:sPrePr>
                          <m:ctrlPr>
                            <a:rPr lang="en-CA" sz="2900" i="1">
                              <a:latin typeface="Cambria Math" panose="02040503050406030204" pitchFamily="18" charset="0"/>
                            </a:rPr>
                          </m:ctrlPr>
                        </m:sPrePr>
                        <m:sub>
                          <m:r>
                            <a:rPr lang="en-CA" sz="2900" i="1">
                              <a:latin typeface="Cambria Math" panose="02040503050406030204" pitchFamily="18" charset="0"/>
                            </a:rPr>
                            <m:t>2</m:t>
                          </m:r>
                        </m:sub>
                        <m:sup>
                          <m:r>
                            <a:rPr lang="en-CA" sz="2900" i="1">
                              <a:latin typeface="Cambria Math" panose="02040503050406030204" pitchFamily="18" charset="0"/>
                            </a:rPr>
                            <m:t>4</m:t>
                          </m:r>
                        </m:sup>
                        <m:e>
                          <m:r>
                            <a:rPr lang="en-CA" sz="2900" i="1">
                              <a:latin typeface="Cambria Math" panose="02040503050406030204" pitchFamily="18" charset="0"/>
                            </a:rPr>
                            <m:t>𝐻𝑒</m:t>
                          </m:r>
                        </m:e>
                      </m:sPre>
                      <m:r>
                        <a:rPr lang="en-CA" sz="2900" i="1">
                          <a:latin typeface="Cambria Math" panose="02040503050406030204" pitchFamily="18" charset="0"/>
                        </a:rPr>
                        <m:t>+</m:t>
                      </m:r>
                      <m:sPre>
                        <m:sPrePr>
                          <m:ctrlPr>
                            <a:rPr lang="en-CA" sz="2900" i="1">
                              <a:latin typeface="Cambria Math" panose="02040503050406030204" pitchFamily="18" charset="0"/>
                            </a:rPr>
                          </m:ctrlPr>
                        </m:sPrePr>
                        <m:sub>
                          <m:r>
                            <a:rPr lang="en-CA" sz="2900" i="1">
                              <a:latin typeface="Cambria Math" panose="02040503050406030204" pitchFamily="18" charset="0"/>
                            </a:rPr>
                            <m:t>4</m:t>
                          </m:r>
                        </m:sub>
                        <m:sup>
                          <m:r>
                            <a:rPr lang="en-CA" sz="2900" i="1">
                              <a:latin typeface="Cambria Math" panose="02040503050406030204" pitchFamily="18" charset="0"/>
                            </a:rPr>
                            <m:t>8</m:t>
                          </m:r>
                        </m:sup>
                        <m:e>
                          <m:r>
                            <a:rPr lang="en-CA" sz="2900" i="1">
                              <a:latin typeface="Cambria Math" panose="02040503050406030204" pitchFamily="18" charset="0"/>
                            </a:rPr>
                            <m:t>𝐵𝑒</m:t>
                          </m:r>
                        </m:e>
                      </m:sPre>
                      <m:r>
                        <a:rPr lang="en-CA" sz="2900" i="1">
                          <a:latin typeface="Cambria Math" panose="02040503050406030204" pitchFamily="18" charset="0"/>
                          <a:ea typeface="Cambria Math" panose="02040503050406030204" pitchFamily="18" charset="0"/>
                        </a:rPr>
                        <m:t>→</m:t>
                      </m:r>
                      <m:sPre>
                        <m:sPrePr>
                          <m:ctrlPr>
                            <a:rPr lang="en-CA" sz="2900" i="1">
                              <a:latin typeface="Cambria Math" panose="02040503050406030204" pitchFamily="18" charset="0"/>
                            </a:rPr>
                          </m:ctrlPr>
                        </m:sPrePr>
                        <m:sub>
                          <m:r>
                            <a:rPr lang="en-CA" sz="2900" i="1">
                              <a:latin typeface="Cambria Math" panose="02040503050406030204" pitchFamily="18" charset="0"/>
                            </a:rPr>
                            <m:t>6</m:t>
                          </m:r>
                        </m:sub>
                        <m:sup>
                          <m:r>
                            <a:rPr lang="en-CA" sz="2900" i="1">
                              <a:latin typeface="Cambria Math" panose="02040503050406030204" pitchFamily="18" charset="0"/>
                            </a:rPr>
                            <m:t>12</m:t>
                          </m:r>
                        </m:sup>
                        <m:e>
                          <m:r>
                            <a:rPr lang="en-CA" sz="2900" i="1">
                              <a:latin typeface="Cambria Math" panose="02040503050406030204" pitchFamily="18" charset="0"/>
                            </a:rPr>
                            <m:t>𝐶</m:t>
                          </m:r>
                        </m:e>
                      </m:sPre>
                    </m:oMath>
                  </m:oMathPara>
                </a14:m>
                <a:endParaRPr lang="en-CA" sz="2900" dirty="0" smtClean="0"/>
              </a:p>
              <a:p>
                <a:r>
                  <a:rPr lang="en-CA" dirty="0" smtClean="0"/>
                  <a:t>The Carbon-12 then fuses with another Helium-4 making Oxygen-16</a:t>
                </a:r>
              </a:p>
              <a:p>
                <a:pPr marL="68580" indent="0">
                  <a:buNone/>
                </a:pPr>
                <a14:m>
                  <m:oMathPara xmlns:m="http://schemas.openxmlformats.org/officeDocument/2006/math">
                    <m:oMathParaPr>
                      <m:jc m:val="centerGroup"/>
                    </m:oMathParaPr>
                    <m:oMath xmlns:m="http://schemas.openxmlformats.org/officeDocument/2006/math">
                      <m:sPre>
                        <m:sPrePr>
                          <m:ctrlPr>
                            <a:rPr lang="en-CA" sz="2900" i="1">
                              <a:latin typeface="Cambria Math" panose="02040503050406030204" pitchFamily="18" charset="0"/>
                            </a:rPr>
                          </m:ctrlPr>
                        </m:sPrePr>
                        <m:sub>
                          <m:r>
                            <a:rPr lang="en-CA" sz="2900" i="1">
                              <a:latin typeface="Cambria Math" panose="02040503050406030204" pitchFamily="18" charset="0"/>
                            </a:rPr>
                            <m:t>2</m:t>
                          </m:r>
                        </m:sub>
                        <m:sup>
                          <m:r>
                            <a:rPr lang="en-CA" sz="2900" i="1">
                              <a:latin typeface="Cambria Math" panose="02040503050406030204" pitchFamily="18" charset="0"/>
                            </a:rPr>
                            <m:t>4</m:t>
                          </m:r>
                        </m:sup>
                        <m:e>
                          <m:r>
                            <a:rPr lang="en-CA" sz="2900" i="1">
                              <a:latin typeface="Cambria Math" panose="02040503050406030204" pitchFamily="18" charset="0"/>
                            </a:rPr>
                            <m:t>𝐻𝑒</m:t>
                          </m:r>
                        </m:e>
                      </m:sPre>
                      <m:r>
                        <a:rPr lang="en-CA" sz="2900" i="1">
                          <a:latin typeface="Cambria Math" panose="02040503050406030204" pitchFamily="18" charset="0"/>
                        </a:rPr>
                        <m:t>+</m:t>
                      </m:r>
                      <m:sPre>
                        <m:sPrePr>
                          <m:ctrlPr>
                            <a:rPr lang="en-CA" sz="2900" i="1">
                              <a:latin typeface="Cambria Math" panose="02040503050406030204" pitchFamily="18" charset="0"/>
                            </a:rPr>
                          </m:ctrlPr>
                        </m:sPrePr>
                        <m:sub>
                          <m:r>
                            <a:rPr lang="en-CA" sz="2900" i="1">
                              <a:latin typeface="Cambria Math" panose="02040503050406030204" pitchFamily="18" charset="0"/>
                            </a:rPr>
                            <m:t>6</m:t>
                          </m:r>
                        </m:sub>
                        <m:sup>
                          <m:r>
                            <a:rPr lang="en-CA" sz="2900" i="1">
                              <a:latin typeface="Cambria Math" panose="02040503050406030204" pitchFamily="18" charset="0"/>
                            </a:rPr>
                            <m:t>12</m:t>
                          </m:r>
                        </m:sup>
                        <m:e>
                          <m:r>
                            <a:rPr lang="en-CA" sz="2900" i="1">
                              <a:latin typeface="Cambria Math" panose="02040503050406030204" pitchFamily="18" charset="0"/>
                            </a:rPr>
                            <m:t>𝐶</m:t>
                          </m:r>
                        </m:e>
                      </m:sPre>
                      <m:r>
                        <a:rPr lang="en-CA" sz="2900" i="1">
                          <a:latin typeface="Cambria Math" panose="02040503050406030204" pitchFamily="18" charset="0"/>
                          <a:ea typeface="Cambria Math" panose="02040503050406030204" pitchFamily="18" charset="0"/>
                        </a:rPr>
                        <m:t>→</m:t>
                      </m:r>
                      <m:sPre>
                        <m:sPrePr>
                          <m:ctrlPr>
                            <a:rPr lang="en-CA" sz="2900" i="1">
                              <a:latin typeface="Cambria Math" panose="02040503050406030204" pitchFamily="18" charset="0"/>
                            </a:rPr>
                          </m:ctrlPr>
                        </m:sPrePr>
                        <m:sub>
                          <m:r>
                            <a:rPr lang="en-CA" sz="2900" b="0" i="1" smtClean="0">
                              <a:latin typeface="Cambria Math" panose="02040503050406030204" pitchFamily="18" charset="0"/>
                            </a:rPr>
                            <m:t>8</m:t>
                          </m:r>
                        </m:sub>
                        <m:sup>
                          <m:r>
                            <a:rPr lang="en-CA" sz="2900" i="1">
                              <a:latin typeface="Cambria Math" panose="02040503050406030204" pitchFamily="18" charset="0"/>
                            </a:rPr>
                            <m:t>1</m:t>
                          </m:r>
                          <m:r>
                            <a:rPr lang="en-CA" sz="2900" b="0" i="1" smtClean="0">
                              <a:latin typeface="Cambria Math" panose="02040503050406030204" pitchFamily="18" charset="0"/>
                            </a:rPr>
                            <m:t>6</m:t>
                          </m:r>
                        </m:sup>
                        <m:e>
                          <m:r>
                            <a:rPr lang="en-CA" sz="2900" b="0" i="1" smtClean="0">
                              <a:latin typeface="Cambria Math" panose="02040503050406030204" pitchFamily="18" charset="0"/>
                            </a:rPr>
                            <m:t>𝑂</m:t>
                          </m:r>
                        </m:e>
                      </m:sPre>
                    </m:oMath>
                  </m:oMathPara>
                </a14:m>
                <a:endParaRPr lang="en-CA" sz="2900" dirty="0" smtClean="0"/>
              </a:p>
              <a:p>
                <a:r>
                  <a:rPr lang="en-CA" dirty="0" smtClean="0"/>
                  <a:t>In more massive stars, this fusion process continues in layers of the star (as shown 2 slides ago) producing Neon, Sodium, Magnesium, Silicon all the way up to Iron-56</a:t>
                </a:r>
              </a:p>
              <a:p>
                <a:pPr marL="68580" indent="0" algn="ctr">
                  <a:buNone/>
                </a:pPr>
                <a14:m>
                  <m:oMath xmlns:m="http://schemas.openxmlformats.org/officeDocument/2006/math">
                    <m:sPre>
                      <m:sPrePr>
                        <m:ctrlPr>
                          <a:rPr lang="en-CA" sz="2900" i="1">
                            <a:latin typeface="Cambria Math" panose="02040503050406030204" pitchFamily="18" charset="0"/>
                          </a:rPr>
                        </m:ctrlPr>
                      </m:sPrePr>
                      <m:sub>
                        <m:r>
                          <a:rPr lang="en-CA" sz="2900" i="1">
                            <a:latin typeface="Cambria Math" panose="02040503050406030204" pitchFamily="18" charset="0"/>
                          </a:rPr>
                          <m:t>6</m:t>
                        </m:r>
                      </m:sub>
                      <m:sup>
                        <m:r>
                          <a:rPr lang="en-CA" sz="2900" i="1">
                            <a:latin typeface="Cambria Math" panose="02040503050406030204" pitchFamily="18" charset="0"/>
                          </a:rPr>
                          <m:t>12</m:t>
                        </m:r>
                      </m:sup>
                      <m:e>
                        <m:r>
                          <a:rPr lang="en-CA" sz="2900" i="1">
                            <a:latin typeface="Cambria Math" panose="02040503050406030204" pitchFamily="18" charset="0"/>
                          </a:rPr>
                          <m:t>𝐶</m:t>
                        </m:r>
                      </m:e>
                    </m:sPre>
                    <m:r>
                      <a:rPr lang="en-CA" sz="2900" i="1">
                        <a:latin typeface="Cambria Math" panose="02040503050406030204" pitchFamily="18" charset="0"/>
                      </a:rPr>
                      <m:t>+</m:t>
                    </m:r>
                    <m:sPre>
                      <m:sPrePr>
                        <m:ctrlPr>
                          <a:rPr lang="en-CA" sz="2900" i="1">
                            <a:latin typeface="Cambria Math" panose="02040503050406030204" pitchFamily="18" charset="0"/>
                          </a:rPr>
                        </m:ctrlPr>
                      </m:sPrePr>
                      <m:sub>
                        <m:r>
                          <a:rPr lang="en-CA" sz="2900" i="1">
                            <a:latin typeface="Cambria Math" panose="02040503050406030204" pitchFamily="18" charset="0"/>
                          </a:rPr>
                          <m:t>6</m:t>
                        </m:r>
                      </m:sub>
                      <m:sup>
                        <m:r>
                          <a:rPr lang="en-CA" sz="2900" i="1">
                            <a:latin typeface="Cambria Math" panose="02040503050406030204" pitchFamily="18" charset="0"/>
                          </a:rPr>
                          <m:t>12</m:t>
                        </m:r>
                      </m:sup>
                      <m:e>
                        <m:r>
                          <a:rPr lang="en-CA" sz="2900" i="1">
                            <a:latin typeface="Cambria Math" panose="02040503050406030204" pitchFamily="18" charset="0"/>
                          </a:rPr>
                          <m:t>𝐶</m:t>
                        </m:r>
                      </m:e>
                    </m:sPre>
                    <m:r>
                      <a:rPr lang="en-CA" sz="2900" i="1">
                        <a:latin typeface="Cambria Math" panose="02040503050406030204" pitchFamily="18" charset="0"/>
                        <a:ea typeface="Cambria Math" panose="02040503050406030204" pitchFamily="18" charset="0"/>
                      </a:rPr>
                      <m:t>→</m:t>
                    </m:r>
                    <m:sPre>
                      <m:sPrePr>
                        <m:ctrlPr>
                          <a:rPr lang="en-CA" sz="2900" i="1">
                            <a:latin typeface="Cambria Math" panose="02040503050406030204" pitchFamily="18" charset="0"/>
                          </a:rPr>
                        </m:ctrlPr>
                      </m:sPrePr>
                      <m:sub>
                        <m:r>
                          <a:rPr lang="en-CA" sz="2900" b="0" i="1" smtClean="0">
                            <a:latin typeface="Cambria Math" panose="02040503050406030204" pitchFamily="18" charset="0"/>
                          </a:rPr>
                          <m:t>10</m:t>
                        </m:r>
                      </m:sub>
                      <m:sup>
                        <m:r>
                          <a:rPr lang="en-CA" sz="2900" b="0" i="1" smtClean="0">
                            <a:latin typeface="Cambria Math" panose="02040503050406030204" pitchFamily="18" charset="0"/>
                          </a:rPr>
                          <m:t>20</m:t>
                        </m:r>
                      </m:sup>
                      <m:e>
                        <m:r>
                          <a:rPr lang="en-CA" sz="2900" b="0" i="1" smtClean="0">
                            <a:latin typeface="Cambria Math" panose="02040503050406030204" pitchFamily="18" charset="0"/>
                          </a:rPr>
                          <m:t>𝑁𝑒</m:t>
                        </m:r>
                      </m:e>
                    </m:sPre>
                  </m:oMath>
                </a14:m>
                <a:r>
                  <a:rPr lang="en-CA" sz="2900" dirty="0"/>
                  <a:t>+</a:t>
                </a:r>
                <a14:m>
                  <m:oMath xmlns:m="http://schemas.openxmlformats.org/officeDocument/2006/math">
                    <m:sPre>
                      <m:sPrePr>
                        <m:ctrlPr>
                          <a:rPr lang="en-CA" sz="2900" i="1">
                            <a:latin typeface="Cambria Math" panose="02040503050406030204" pitchFamily="18" charset="0"/>
                          </a:rPr>
                        </m:ctrlPr>
                      </m:sPrePr>
                      <m:sub>
                        <m:r>
                          <a:rPr lang="en-CA" sz="2900" i="1">
                            <a:latin typeface="Cambria Math" panose="02040503050406030204" pitchFamily="18" charset="0"/>
                          </a:rPr>
                          <m:t>2</m:t>
                        </m:r>
                      </m:sub>
                      <m:sup>
                        <m:r>
                          <a:rPr lang="en-CA" sz="2900" i="1">
                            <a:latin typeface="Cambria Math" panose="02040503050406030204" pitchFamily="18" charset="0"/>
                          </a:rPr>
                          <m:t>4</m:t>
                        </m:r>
                      </m:sup>
                      <m:e>
                        <m:r>
                          <a:rPr lang="en-CA" sz="2900" i="1">
                            <a:latin typeface="Cambria Math" panose="02040503050406030204" pitchFamily="18" charset="0"/>
                          </a:rPr>
                          <m:t>𝐻𝑒</m:t>
                        </m:r>
                      </m:e>
                    </m:sPre>
                  </m:oMath>
                </a14:m>
                <a:endParaRPr lang="en-CA" sz="2900" dirty="0" smtClean="0"/>
              </a:p>
              <a:p>
                <a:pPr marL="68580" indent="0" algn="ctr">
                  <a:buNone/>
                </a:pPr>
                <a14:m>
                  <m:oMath xmlns:m="http://schemas.openxmlformats.org/officeDocument/2006/math">
                    <m:sPre>
                      <m:sPrePr>
                        <m:ctrlPr>
                          <a:rPr lang="en-CA" sz="2900" i="1">
                            <a:latin typeface="Cambria Math" panose="02040503050406030204" pitchFamily="18" charset="0"/>
                          </a:rPr>
                        </m:ctrlPr>
                      </m:sPrePr>
                      <m:sub>
                        <m:r>
                          <a:rPr lang="en-CA" sz="2900" i="1">
                            <a:latin typeface="Cambria Math" panose="02040503050406030204" pitchFamily="18" charset="0"/>
                          </a:rPr>
                          <m:t>6</m:t>
                        </m:r>
                      </m:sub>
                      <m:sup>
                        <m:r>
                          <a:rPr lang="en-CA" sz="2900" i="1">
                            <a:latin typeface="Cambria Math" panose="02040503050406030204" pitchFamily="18" charset="0"/>
                          </a:rPr>
                          <m:t>12</m:t>
                        </m:r>
                      </m:sup>
                      <m:e>
                        <m:r>
                          <a:rPr lang="en-CA" sz="2900" i="1">
                            <a:latin typeface="Cambria Math" panose="02040503050406030204" pitchFamily="18" charset="0"/>
                          </a:rPr>
                          <m:t>𝐶</m:t>
                        </m:r>
                      </m:e>
                    </m:sPre>
                    <m:r>
                      <a:rPr lang="en-CA" sz="2900" i="1">
                        <a:latin typeface="Cambria Math" panose="02040503050406030204" pitchFamily="18" charset="0"/>
                      </a:rPr>
                      <m:t>+</m:t>
                    </m:r>
                    <m:sPre>
                      <m:sPrePr>
                        <m:ctrlPr>
                          <a:rPr lang="en-CA" sz="2900" i="1">
                            <a:latin typeface="Cambria Math" panose="02040503050406030204" pitchFamily="18" charset="0"/>
                          </a:rPr>
                        </m:ctrlPr>
                      </m:sPrePr>
                      <m:sub>
                        <m:r>
                          <a:rPr lang="en-CA" sz="2900" i="1">
                            <a:latin typeface="Cambria Math" panose="02040503050406030204" pitchFamily="18" charset="0"/>
                          </a:rPr>
                          <m:t>6</m:t>
                        </m:r>
                      </m:sub>
                      <m:sup>
                        <m:r>
                          <a:rPr lang="en-CA" sz="2900" i="1">
                            <a:latin typeface="Cambria Math" panose="02040503050406030204" pitchFamily="18" charset="0"/>
                          </a:rPr>
                          <m:t>12</m:t>
                        </m:r>
                      </m:sup>
                      <m:e>
                        <m:r>
                          <a:rPr lang="en-CA" sz="2900" i="1">
                            <a:latin typeface="Cambria Math" panose="02040503050406030204" pitchFamily="18" charset="0"/>
                          </a:rPr>
                          <m:t>𝐶</m:t>
                        </m:r>
                      </m:e>
                    </m:sPre>
                    <m:r>
                      <a:rPr lang="en-CA" sz="2900" i="1">
                        <a:latin typeface="Cambria Math" panose="02040503050406030204" pitchFamily="18" charset="0"/>
                        <a:ea typeface="Cambria Math" panose="02040503050406030204" pitchFamily="18" charset="0"/>
                      </a:rPr>
                      <m:t>→</m:t>
                    </m:r>
                    <m:sPre>
                      <m:sPrePr>
                        <m:ctrlPr>
                          <a:rPr lang="en-CA" sz="2900" i="1">
                            <a:latin typeface="Cambria Math" panose="02040503050406030204" pitchFamily="18" charset="0"/>
                          </a:rPr>
                        </m:ctrlPr>
                      </m:sPrePr>
                      <m:sub>
                        <m:r>
                          <a:rPr lang="en-CA" sz="2900" b="0" i="1" smtClean="0">
                            <a:latin typeface="Cambria Math" panose="02040503050406030204" pitchFamily="18" charset="0"/>
                          </a:rPr>
                          <m:t>11</m:t>
                        </m:r>
                      </m:sub>
                      <m:sup>
                        <m:r>
                          <a:rPr lang="en-CA" sz="2900" b="0" i="1" smtClean="0">
                            <a:latin typeface="Cambria Math" panose="02040503050406030204" pitchFamily="18" charset="0"/>
                          </a:rPr>
                          <m:t>23</m:t>
                        </m:r>
                      </m:sup>
                      <m:e>
                        <m:r>
                          <a:rPr lang="en-CA" sz="2900" b="0" i="1" smtClean="0">
                            <a:latin typeface="Cambria Math" panose="02040503050406030204" pitchFamily="18" charset="0"/>
                          </a:rPr>
                          <m:t>𝑁𝑎</m:t>
                        </m:r>
                      </m:e>
                    </m:sPre>
                  </m:oMath>
                </a14:m>
                <a:r>
                  <a:rPr lang="en-CA" sz="2900" dirty="0"/>
                  <a:t>+</a:t>
                </a:r>
                <a14:m>
                  <m:oMath xmlns:m="http://schemas.openxmlformats.org/officeDocument/2006/math">
                    <m:sPre>
                      <m:sPrePr>
                        <m:ctrlPr>
                          <a:rPr lang="en-CA" sz="2900" i="1">
                            <a:latin typeface="Cambria Math" panose="02040503050406030204" pitchFamily="18" charset="0"/>
                          </a:rPr>
                        </m:ctrlPr>
                      </m:sPrePr>
                      <m:sub>
                        <m:r>
                          <a:rPr lang="en-CA" sz="2900" b="0" i="1" smtClean="0">
                            <a:latin typeface="Cambria Math" panose="02040503050406030204" pitchFamily="18" charset="0"/>
                          </a:rPr>
                          <m:t>1</m:t>
                        </m:r>
                      </m:sub>
                      <m:sup>
                        <m:r>
                          <a:rPr lang="en-CA" sz="2900" b="0" i="1" smtClean="0">
                            <a:latin typeface="Cambria Math" panose="02040503050406030204" pitchFamily="18" charset="0"/>
                          </a:rPr>
                          <m:t>1</m:t>
                        </m:r>
                      </m:sup>
                      <m:e>
                        <m:r>
                          <a:rPr lang="en-CA" sz="2900" i="1">
                            <a:latin typeface="Cambria Math" panose="02040503050406030204" pitchFamily="18" charset="0"/>
                          </a:rPr>
                          <m:t>𝐻</m:t>
                        </m:r>
                      </m:e>
                    </m:sPre>
                  </m:oMath>
                </a14:m>
                <a:endParaRPr lang="en-CA" sz="2900" dirty="0" smtClean="0"/>
              </a:p>
              <a:p>
                <a:pPr marL="68580" indent="0" algn="ctr">
                  <a:buNone/>
                </a:pPr>
                <a14:m>
                  <m:oMath xmlns:m="http://schemas.openxmlformats.org/officeDocument/2006/math">
                    <m:sPre>
                      <m:sPrePr>
                        <m:ctrlPr>
                          <a:rPr lang="en-CA" sz="2900" i="1">
                            <a:latin typeface="Cambria Math" panose="02040503050406030204" pitchFamily="18" charset="0"/>
                          </a:rPr>
                        </m:ctrlPr>
                      </m:sPrePr>
                      <m:sub>
                        <m:r>
                          <a:rPr lang="en-CA" sz="2900" i="1">
                            <a:latin typeface="Cambria Math" panose="02040503050406030204" pitchFamily="18" charset="0"/>
                          </a:rPr>
                          <m:t>6</m:t>
                        </m:r>
                      </m:sub>
                      <m:sup>
                        <m:r>
                          <a:rPr lang="en-CA" sz="2900" i="1">
                            <a:latin typeface="Cambria Math" panose="02040503050406030204" pitchFamily="18" charset="0"/>
                          </a:rPr>
                          <m:t>12</m:t>
                        </m:r>
                      </m:sup>
                      <m:e>
                        <m:r>
                          <a:rPr lang="en-CA" sz="2900" i="1">
                            <a:latin typeface="Cambria Math" panose="02040503050406030204" pitchFamily="18" charset="0"/>
                          </a:rPr>
                          <m:t>𝐶</m:t>
                        </m:r>
                      </m:e>
                    </m:sPre>
                    <m:r>
                      <a:rPr lang="en-CA" sz="2900" i="1">
                        <a:latin typeface="Cambria Math" panose="02040503050406030204" pitchFamily="18" charset="0"/>
                      </a:rPr>
                      <m:t>+</m:t>
                    </m:r>
                    <m:sPre>
                      <m:sPrePr>
                        <m:ctrlPr>
                          <a:rPr lang="en-CA" sz="2900" i="1">
                            <a:latin typeface="Cambria Math" panose="02040503050406030204" pitchFamily="18" charset="0"/>
                          </a:rPr>
                        </m:ctrlPr>
                      </m:sPrePr>
                      <m:sub>
                        <m:r>
                          <a:rPr lang="en-CA" sz="2900" i="1">
                            <a:latin typeface="Cambria Math" panose="02040503050406030204" pitchFamily="18" charset="0"/>
                          </a:rPr>
                          <m:t>6</m:t>
                        </m:r>
                      </m:sub>
                      <m:sup>
                        <m:r>
                          <a:rPr lang="en-CA" sz="2900" i="1">
                            <a:latin typeface="Cambria Math" panose="02040503050406030204" pitchFamily="18" charset="0"/>
                          </a:rPr>
                          <m:t>12</m:t>
                        </m:r>
                      </m:sup>
                      <m:e>
                        <m:r>
                          <a:rPr lang="en-CA" sz="2900" i="1">
                            <a:latin typeface="Cambria Math" panose="02040503050406030204" pitchFamily="18" charset="0"/>
                          </a:rPr>
                          <m:t>𝐶</m:t>
                        </m:r>
                      </m:e>
                    </m:sPre>
                    <m:r>
                      <a:rPr lang="en-CA" sz="2900" i="1">
                        <a:latin typeface="Cambria Math" panose="02040503050406030204" pitchFamily="18" charset="0"/>
                        <a:ea typeface="Cambria Math" panose="02040503050406030204" pitchFamily="18" charset="0"/>
                      </a:rPr>
                      <m:t>→</m:t>
                    </m:r>
                    <m:sPre>
                      <m:sPrePr>
                        <m:ctrlPr>
                          <a:rPr lang="en-CA" sz="2900" i="1">
                            <a:latin typeface="Cambria Math" panose="02040503050406030204" pitchFamily="18" charset="0"/>
                          </a:rPr>
                        </m:ctrlPr>
                      </m:sPrePr>
                      <m:sub>
                        <m:r>
                          <a:rPr lang="en-CA" sz="2900" b="0" i="1" smtClean="0">
                            <a:latin typeface="Cambria Math" panose="02040503050406030204" pitchFamily="18" charset="0"/>
                          </a:rPr>
                          <m:t>12</m:t>
                        </m:r>
                      </m:sub>
                      <m:sup>
                        <m:r>
                          <a:rPr lang="en-CA" sz="2900" b="0" i="1" smtClean="0">
                            <a:latin typeface="Cambria Math" panose="02040503050406030204" pitchFamily="18" charset="0"/>
                          </a:rPr>
                          <m:t>23</m:t>
                        </m:r>
                      </m:sup>
                      <m:e>
                        <m:r>
                          <a:rPr lang="en-CA" sz="2900" i="1">
                            <a:latin typeface="Cambria Math" panose="02040503050406030204" pitchFamily="18" charset="0"/>
                          </a:rPr>
                          <m:t>𝐶</m:t>
                        </m:r>
                      </m:e>
                    </m:sPre>
                  </m:oMath>
                </a14:m>
                <a:r>
                  <a:rPr lang="en-CA" sz="2900" dirty="0"/>
                  <a:t>+</a:t>
                </a:r>
                <a14:m>
                  <m:oMath xmlns:m="http://schemas.openxmlformats.org/officeDocument/2006/math">
                    <m:sPre>
                      <m:sPrePr>
                        <m:ctrlPr>
                          <a:rPr lang="en-CA" sz="2900" i="1" smtClean="0">
                            <a:latin typeface="Cambria Math" panose="02040503050406030204" pitchFamily="18" charset="0"/>
                          </a:rPr>
                        </m:ctrlPr>
                      </m:sPrePr>
                      <m:sub>
                        <m:r>
                          <a:rPr lang="en-CA" sz="2900" b="0" i="1" smtClean="0">
                            <a:latin typeface="Cambria Math" panose="02040503050406030204" pitchFamily="18" charset="0"/>
                          </a:rPr>
                          <m:t>0</m:t>
                        </m:r>
                      </m:sub>
                      <m:sup>
                        <m:r>
                          <a:rPr lang="en-CA" sz="2900" b="0" i="1" smtClean="0">
                            <a:latin typeface="Cambria Math" panose="02040503050406030204" pitchFamily="18" charset="0"/>
                          </a:rPr>
                          <m:t>1</m:t>
                        </m:r>
                      </m:sup>
                      <m:e>
                        <m:r>
                          <a:rPr lang="en-CA" sz="2900" b="0" i="1" smtClean="0">
                            <a:latin typeface="Cambria Math" panose="02040503050406030204" pitchFamily="18" charset="0"/>
                          </a:rPr>
                          <m:t>𝑛</m:t>
                        </m:r>
                      </m:e>
                    </m:sPre>
                  </m:oMath>
                </a14:m>
                <a:endParaRPr lang="en-CA" sz="2900" dirty="0" smtClean="0"/>
              </a:p>
              <a:p>
                <a:pPr marL="68580" indent="0" algn="ctr">
                  <a:buNone/>
                </a:pPr>
                <a14:m>
                  <m:oMath xmlns:m="http://schemas.openxmlformats.org/officeDocument/2006/math">
                    <m:sPre>
                      <m:sPrePr>
                        <m:ctrlPr>
                          <a:rPr lang="en-CA" sz="2900" i="1">
                            <a:latin typeface="Cambria Math" panose="02040503050406030204" pitchFamily="18" charset="0"/>
                          </a:rPr>
                        </m:ctrlPr>
                      </m:sPrePr>
                      <m:sub>
                        <m:r>
                          <a:rPr lang="en-CA" sz="2900" b="0" i="1" smtClean="0">
                            <a:latin typeface="Cambria Math" panose="02040503050406030204" pitchFamily="18" charset="0"/>
                          </a:rPr>
                          <m:t>8</m:t>
                        </m:r>
                      </m:sub>
                      <m:sup>
                        <m:r>
                          <a:rPr lang="en-CA" sz="2900" i="1">
                            <a:latin typeface="Cambria Math" panose="02040503050406030204" pitchFamily="18" charset="0"/>
                          </a:rPr>
                          <m:t>1</m:t>
                        </m:r>
                        <m:r>
                          <a:rPr lang="en-CA" sz="2900" b="0" i="1" smtClean="0">
                            <a:latin typeface="Cambria Math" panose="02040503050406030204" pitchFamily="18" charset="0"/>
                          </a:rPr>
                          <m:t>6</m:t>
                        </m:r>
                      </m:sup>
                      <m:e>
                        <m:r>
                          <a:rPr lang="en-CA" sz="2900" b="0" i="1" smtClean="0">
                            <a:latin typeface="Cambria Math" panose="02040503050406030204" pitchFamily="18" charset="0"/>
                          </a:rPr>
                          <m:t>𝑂</m:t>
                        </m:r>
                      </m:e>
                    </m:sPre>
                    <m:r>
                      <a:rPr lang="en-CA" sz="2900" i="1">
                        <a:latin typeface="Cambria Math" panose="02040503050406030204" pitchFamily="18" charset="0"/>
                      </a:rPr>
                      <m:t>+</m:t>
                    </m:r>
                    <m:sPre>
                      <m:sPrePr>
                        <m:ctrlPr>
                          <a:rPr lang="en-CA" sz="2900" i="1">
                            <a:latin typeface="Cambria Math" panose="02040503050406030204" pitchFamily="18" charset="0"/>
                          </a:rPr>
                        </m:ctrlPr>
                      </m:sPrePr>
                      <m:sub>
                        <m:r>
                          <a:rPr lang="en-CA" sz="2900" b="0" i="1" smtClean="0">
                            <a:latin typeface="Cambria Math" panose="02040503050406030204" pitchFamily="18" charset="0"/>
                          </a:rPr>
                          <m:t>8</m:t>
                        </m:r>
                      </m:sub>
                      <m:sup>
                        <m:r>
                          <a:rPr lang="en-CA" sz="2900" i="1">
                            <a:latin typeface="Cambria Math" panose="02040503050406030204" pitchFamily="18" charset="0"/>
                          </a:rPr>
                          <m:t>1</m:t>
                        </m:r>
                        <m:r>
                          <a:rPr lang="en-CA" sz="2900" b="0" i="1" smtClean="0">
                            <a:latin typeface="Cambria Math" panose="02040503050406030204" pitchFamily="18" charset="0"/>
                          </a:rPr>
                          <m:t>6</m:t>
                        </m:r>
                      </m:sup>
                      <m:e>
                        <m:r>
                          <a:rPr lang="en-CA" sz="2900" b="0" i="1" smtClean="0">
                            <a:latin typeface="Cambria Math" panose="02040503050406030204" pitchFamily="18" charset="0"/>
                          </a:rPr>
                          <m:t>𝑂</m:t>
                        </m:r>
                      </m:e>
                    </m:sPre>
                    <m:r>
                      <a:rPr lang="en-CA" sz="2900" i="1">
                        <a:latin typeface="Cambria Math" panose="02040503050406030204" pitchFamily="18" charset="0"/>
                        <a:ea typeface="Cambria Math" panose="02040503050406030204" pitchFamily="18" charset="0"/>
                      </a:rPr>
                      <m:t>→</m:t>
                    </m:r>
                    <m:sPre>
                      <m:sPrePr>
                        <m:ctrlPr>
                          <a:rPr lang="en-CA" sz="2900" i="1">
                            <a:latin typeface="Cambria Math" panose="02040503050406030204" pitchFamily="18" charset="0"/>
                          </a:rPr>
                        </m:ctrlPr>
                      </m:sPrePr>
                      <m:sub>
                        <m:r>
                          <a:rPr lang="en-CA" sz="2900" b="0" i="1" smtClean="0">
                            <a:latin typeface="Cambria Math" panose="02040503050406030204" pitchFamily="18" charset="0"/>
                          </a:rPr>
                          <m:t>14</m:t>
                        </m:r>
                      </m:sub>
                      <m:sup>
                        <m:r>
                          <a:rPr lang="en-CA" sz="2900" b="0" i="1" smtClean="0">
                            <a:latin typeface="Cambria Math" panose="02040503050406030204" pitchFamily="18" charset="0"/>
                          </a:rPr>
                          <m:t>28</m:t>
                        </m:r>
                      </m:sup>
                      <m:e>
                        <m:r>
                          <a:rPr lang="en-CA" sz="2900" b="0" i="1" smtClean="0">
                            <a:latin typeface="Cambria Math" panose="02040503050406030204" pitchFamily="18" charset="0"/>
                          </a:rPr>
                          <m:t>𝑆𝑖</m:t>
                        </m:r>
                      </m:e>
                    </m:sPre>
                  </m:oMath>
                </a14:m>
                <a:r>
                  <a:rPr lang="en-CA" sz="2900" dirty="0"/>
                  <a:t>+</a:t>
                </a:r>
                <a14:m>
                  <m:oMath xmlns:m="http://schemas.openxmlformats.org/officeDocument/2006/math">
                    <m:sPre>
                      <m:sPrePr>
                        <m:ctrlPr>
                          <a:rPr lang="en-CA" sz="2900" i="1">
                            <a:latin typeface="Cambria Math" panose="02040503050406030204" pitchFamily="18" charset="0"/>
                          </a:rPr>
                        </m:ctrlPr>
                      </m:sPrePr>
                      <m:sub>
                        <m:r>
                          <a:rPr lang="en-CA" sz="2900" i="1">
                            <a:latin typeface="Cambria Math" panose="02040503050406030204" pitchFamily="18" charset="0"/>
                          </a:rPr>
                          <m:t>2</m:t>
                        </m:r>
                      </m:sub>
                      <m:sup>
                        <m:r>
                          <a:rPr lang="en-CA" sz="2900" i="1">
                            <a:latin typeface="Cambria Math" panose="02040503050406030204" pitchFamily="18" charset="0"/>
                          </a:rPr>
                          <m:t>4</m:t>
                        </m:r>
                      </m:sup>
                      <m:e>
                        <m:r>
                          <a:rPr lang="en-CA" sz="2900" i="1">
                            <a:latin typeface="Cambria Math" panose="02040503050406030204" pitchFamily="18" charset="0"/>
                          </a:rPr>
                          <m:t>𝐻𝑒</m:t>
                        </m:r>
                      </m:e>
                    </m:sPre>
                  </m:oMath>
                </a14:m>
                <a:endParaRPr lang="en-CA" sz="29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67544" y="1556792"/>
                <a:ext cx="8464152" cy="3672408"/>
              </a:xfrm>
              <a:blipFill rotWithShape="0">
                <a:blip r:embed="rId2"/>
                <a:stretch>
                  <a:fillRect t="-1658"/>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TextBox 5"/>
          <p:cNvSpPr txBox="1"/>
          <p:nvPr/>
        </p:nvSpPr>
        <p:spPr>
          <a:xfrm>
            <a:off x="6012160" y="6247112"/>
            <a:ext cx="3504696" cy="338554"/>
          </a:xfrm>
          <a:prstGeom prst="rect">
            <a:avLst/>
          </a:prstGeom>
          <a:noFill/>
        </p:spPr>
        <p:txBody>
          <a:bodyPr wrap="square" rtlCol="0">
            <a:spAutoFit/>
          </a:bodyPr>
          <a:lstStyle/>
          <a:p>
            <a:r>
              <a:rPr lang="en-CA" sz="800" dirty="0"/>
              <a:t>Public Domain, https://commons.wikimedia.org/w/index.php?curid=1540082</a:t>
            </a:r>
          </a:p>
        </p:txBody>
      </p:sp>
      <p:pic>
        <p:nvPicPr>
          <p:cNvPr id="1026" name="Picture 2" descr="Curve of binding energ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1516" y="4323019"/>
            <a:ext cx="2913112" cy="19145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05504" y="5191951"/>
            <a:ext cx="5138943" cy="1400383"/>
          </a:xfrm>
          <a:prstGeom prst="rect">
            <a:avLst/>
          </a:prstGeom>
          <a:noFill/>
        </p:spPr>
        <p:txBody>
          <a:bodyPr wrap="square" rtlCol="0">
            <a:spAutoFit/>
          </a:bodyPr>
          <a:lstStyle/>
          <a:p>
            <a:r>
              <a:rPr lang="en-CA" sz="1700" dirty="0"/>
              <a:t>Iron is the last element that can be created in this manner.  This is because it has the highest binding energy per nucleon. Heavier elements would require energy to create through standard fusion.</a:t>
            </a:r>
          </a:p>
          <a:p>
            <a:endParaRPr lang="en-CA" sz="1700" dirty="0"/>
          </a:p>
        </p:txBody>
      </p:sp>
    </p:spTree>
    <p:extLst>
      <p:ext uri="{BB962C8B-B14F-4D97-AF65-F5344CB8AC3E}">
        <p14:creationId xmlns:p14="http://schemas.microsoft.com/office/powerpoint/2010/main" val="2541208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Life Cycle of Stars</a:t>
            </a:r>
            <a:endParaRPr lang="en-CA" dirty="0"/>
          </a:p>
        </p:txBody>
      </p:sp>
      <p:sp>
        <p:nvSpPr>
          <p:cNvPr id="5" name="Content Placeholder 4"/>
          <p:cNvSpPr>
            <a:spLocks noGrp="1"/>
          </p:cNvSpPr>
          <p:nvPr>
            <p:ph idx="1"/>
          </p:nvPr>
        </p:nvSpPr>
        <p:spPr/>
        <p:txBody>
          <a:bodyPr>
            <a:normAutofit/>
          </a:bodyPr>
          <a:lstStyle/>
          <a:p>
            <a:r>
              <a:rPr lang="en-CA" sz="2400" dirty="0">
                <a:hlinkClick r:id="rId2"/>
              </a:rPr>
              <a:t>https://</a:t>
            </a:r>
            <a:r>
              <a:rPr lang="en-CA" sz="2400" dirty="0" smtClean="0">
                <a:hlinkClick r:id="rId2"/>
              </a:rPr>
              <a:t>www.youtube.com/watch?v=Aq7nZUdTnsM&amp;ebc=ANyPxKozNK8pjbp7cXn9CCKjdFj4JgFq55JNTmeUB36e1WMrQvHWDoMBoSdwhK0OFsry7QYYSzu0wgPYU1eeV7MbaIGnu5s2AQ</a:t>
            </a:r>
            <a:endParaRPr lang="en-CA" sz="2400" dirty="0" smtClean="0">
              <a:hlinkClick r:id="rId3"/>
            </a:endParaRPr>
          </a:p>
          <a:p>
            <a:r>
              <a:rPr lang="en-CA" sz="2400" dirty="0" smtClean="0">
                <a:hlinkClick r:id="rId3"/>
              </a:rPr>
              <a:t>https</a:t>
            </a:r>
            <a:r>
              <a:rPr lang="en-CA" sz="2400" dirty="0">
                <a:hlinkClick r:id="rId3"/>
              </a:rPr>
              <a:t>://</a:t>
            </a:r>
            <a:r>
              <a:rPr lang="en-CA" sz="2400" dirty="0" smtClean="0">
                <a:hlinkClick r:id="rId3"/>
              </a:rPr>
              <a:t>www.youtube.com/watch?v=PM9CQDlQI0A</a:t>
            </a:r>
            <a:endParaRPr lang="en-CA" sz="2400" dirty="0" smtClean="0"/>
          </a:p>
          <a:p>
            <a:r>
              <a:rPr lang="en-CA" sz="2400" dirty="0">
                <a:hlinkClick r:id="rId4"/>
              </a:rPr>
              <a:t>https://</a:t>
            </a:r>
            <a:r>
              <a:rPr lang="en-CA" sz="2400" dirty="0" smtClean="0">
                <a:hlinkClick r:id="rId4"/>
              </a:rPr>
              <a:t>www.youtube.com/watch?v=WP5HA7fKDXk</a:t>
            </a:r>
            <a:endParaRPr lang="en-CA" sz="2400" dirty="0" smtClean="0"/>
          </a:p>
          <a:p>
            <a:r>
              <a:rPr lang="en-CA" sz="2400" dirty="0">
                <a:hlinkClick r:id="rId5"/>
              </a:rPr>
              <a:t>https://</a:t>
            </a:r>
            <a:r>
              <a:rPr lang="en-CA" sz="2400" dirty="0" smtClean="0">
                <a:hlinkClick r:id="rId5"/>
              </a:rPr>
              <a:t>www.youtube.com/watch?v=7oydVEEUGUg</a:t>
            </a:r>
            <a:endParaRPr lang="en-CA" sz="2400" dirty="0" smtClean="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17472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6632"/>
            <a:ext cx="7772400" cy="1210381"/>
          </a:xfrm>
        </p:spPr>
        <p:txBody>
          <a:bodyPr/>
          <a:lstStyle/>
          <a:p>
            <a:r>
              <a:rPr lang="en-CA" sz="2800" dirty="0" smtClean="0"/>
              <a:t>Nucleosynthesis: Heavier Elements</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p:sp>
        <p:nvSpPr>
          <p:cNvPr id="3" name="Content Placeholder 2"/>
          <p:cNvSpPr>
            <a:spLocks noGrp="1"/>
          </p:cNvSpPr>
          <p:nvPr>
            <p:ph idx="1"/>
          </p:nvPr>
        </p:nvSpPr>
        <p:spPr>
          <a:xfrm>
            <a:off x="467544" y="1161416"/>
            <a:ext cx="8464152" cy="3528391"/>
          </a:xfrm>
        </p:spPr>
        <p:txBody>
          <a:bodyPr>
            <a:normAutofit fontScale="55000" lnSpcReduction="20000"/>
          </a:bodyPr>
          <a:lstStyle/>
          <a:p>
            <a:r>
              <a:rPr lang="en-CA" dirty="0" smtClean="0"/>
              <a:t>All the Hydrogen and most of the helium in the universe were created in the early moments of the universe.  The rest of the elements are created through stellar evolution. Elements heavier than Iron-56 are not created through standard fusion in stars, but instead are formed by something called “Neutron-Capture”.</a:t>
            </a:r>
          </a:p>
          <a:p>
            <a:r>
              <a:rPr lang="en-CA" sz="2900" dirty="0" smtClean="0"/>
              <a:t>Neutron Capture occurs when a neutron is absorbed by a nucleus, gaining mass.  The nucleus can then decay (usually through beta-decay).  There are two different “Neutron-Capture” processes.  </a:t>
            </a:r>
            <a:r>
              <a:rPr lang="en-CA" sz="2900" dirty="0" smtClean="0">
                <a:solidFill>
                  <a:srgbClr val="92D050"/>
                </a:solidFill>
              </a:rPr>
              <a:t>S-</a:t>
            </a:r>
            <a:r>
              <a:rPr lang="en-CA" sz="2900" dirty="0">
                <a:solidFill>
                  <a:srgbClr val="92D050"/>
                </a:solidFill>
              </a:rPr>
              <a:t>p</a:t>
            </a:r>
            <a:r>
              <a:rPr lang="en-CA" sz="2900" dirty="0" smtClean="0">
                <a:solidFill>
                  <a:srgbClr val="92D050"/>
                </a:solidFill>
              </a:rPr>
              <a:t>rocess</a:t>
            </a:r>
            <a:r>
              <a:rPr lang="en-CA" sz="2900" dirty="0" smtClean="0"/>
              <a:t> and </a:t>
            </a:r>
            <a:r>
              <a:rPr lang="en-CA" sz="2900" dirty="0" smtClean="0">
                <a:solidFill>
                  <a:srgbClr val="92D050"/>
                </a:solidFill>
              </a:rPr>
              <a:t>F-process</a:t>
            </a:r>
            <a:r>
              <a:rPr lang="en-CA" sz="2900" dirty="0" smtClean="0"/>
              <a:t>.</a:t>
            </a:r>
          </a:p>
          <a:p>
            <a:r>
              <a:rPr lang="en-CA" sz="2900" dirty="0" smtClean="0">
                <a:solidFill>
                  <a:srgbClr val="92D050"/>
                </a:solidFill>
              </a:rPr>
              <a:t>S-process </a:t>
            </a:r>
            <a:r>
              <a:rPr lang="en-CA" sz="2900" dirty="0" smtClean="0"/>
              <a:t>(S stands for “slow”) neutron capture occurs in stars where there is relatively low amounts of neutrons flying around (low neutron flux).  Neutrons are captured by nuclei and there is lots of time for the nucleus to decay through beta decay before the next neutron is absorbed.  This leads to the generation of heavier elements (up to Bismuth-209).</a:t>
            </a:r>
          </a:p>
          <a:p>
            <a:r>
              <a:rPr lang="en-CA" sz="2900" dirty="0">
                <a:solidFill>
                  <a:srgbClr val="92D050"/>
                </a:solidFill>
              </a:rPr>
              <a:t>F-process</a:t>
            </a:r>
            <a:r>
              <a:rPr lang="en-CA" sz="2900" dirty="0" smtClean="0"/>
              <a:t> (F stands for “fast”) neutron capture occurs in “type-II” supernovae. In F-process neutron capture the Neutron Flux is very high, and nuclei are bombarded with many neutrons.  The nuclei do not  have time to undergo decay, and gain mass very quickly without gaining proton number.  Ultimately these very heavy isotopes get thrown from the star into space (during the supernova).  Then the isotopes can decay to form heavy elements.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77000" y="4732689"/>
            <a:ext cx="2241629" cy="1414284"/>
          </a:xfrm>
          <a:prstGeom prst="rect">
            <a:avLst/>
          </a:prstGeom>
        </p:spPr>
      </p:pic>
      <p:sp>
        <p:nvSpPr>
          <p:cNvPr id="12" name="Content Placeholder 2"/>
          <p:cNvSpPr txBox="1">
            <a:spLocks/>
          </p:cNvSpPr>
          <p:nvPr/>
        </p:nvSpPr>
        <p:spPr>
          <a:xfrm>
            <a:off x="674778" y="5013176"/>
            <a:ext cx="5802222" cy="1987152"/>
          </a:xfrm>
          <a:prstGeom prst="rect">
            <a:avLst/>
          </a:prstGeom>
        </p:spPr>
        <p:txBody>
          <a:bodyPr vert="horz">
            <a:norm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lvl="1" fontAlgn="auto">
              <a:spcAft>
                <a:spcPts val="0"/>
              </a:spcAft>
            </a:pPr>
            <a:r>
              <a:rPr lang="en-CA" sz="1400" dirty="0" smtClean="0"/>
              <a:t>During this type of supernova, we also see the generation of protons when neutrons interact with neutrinos and form protons and electrons.</a:t>
            </a:r>
            <a:endParaRPr lang="en-CA" sz="1400" dirty="0"/>
          </a:p>
        </p:txBody>
      </p:sp>
    </p:spTree>
    <p:extLst>
      <p:ext uri="{BB962C8B-B14F-4D97-AF65-F5344CB8AC3E}">
        <p14:creationId xmlns:p14="http://schemas.microsoft.com/office/powerpoint/2010/main" val="2650120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3"/>
            <a:ext cx="7772400" cy="1210381"/>
          </a:xfrm>
        </p:spPr>
        <p:txBody>
          <a:bodyPr/>
          <a:lstStyle/>
          <a:p>
            <a:r>
              <a:rPr lang="en-CA" sz="2800" dirty="0" smtClean="0"/>
              <a:t>Supernovae</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p:sp>
        <p:nvSpPr>
          <p:cNvPr id="3" name="Content Placeholder 2"/>
          <p:cNvSpPr>
            <a:spLocks noGrp="1"/>
          </p:cNvSpPr>
          <p:nvPr>
            <p:ph idx="1"/>
          </p:nvPr>
        </p:nvSpPr>
        <p:spPr>
          <a:xfrm>
            <a:off x="467544" y="1556792"/>
            <a:ext cx="8464152" cy="3672408"/>
          </a:xfrm>
        </p:spPr>
        <p:txBody>
          <a:bodyPr>
            <a:normAutofit fontScale="62500" lnSpcReduction="20000"/>
          </a:bodyPr>
          <a:lstStyle/>
          <a:p>
            <a:r>
              <a:rPr lang="en-CA" dirty="0" smtClean="0"/>
              <a:t>Supernovae are rare events, but very important in astrophysics.  </a:t>
            </a:r>
          </a:p>
          <a:p>
            <a:r>
              <a:rPr lang="en-CA" sz="2900" dirty="0" smtClean="0"/>
              <a:t>A supernova occurs when the mass of a white dwarf is greater than the Chandrasekhar limit. (This is approximately 1.4 times the mass of the sun).</a:t>
            </a:r>
          </a:p>
          <a:p>
            <a:r>
              <a:rPr lang="en-CA" sz="2900" dirty="0" smtClean="0"/>
              <a:t> When the mass of the white dwarf is above the Chandrasekhar limit, the collapse of the massive outer shell cannot be stopped by electron degeneracy pressure.  The outer layers collapse inwards very fast and then bounces back out.  The “bounce” blows the outer layers of the star into space.</a:t>
            </a:r>
          </a:p>
          <a:p>
            <a:pPr lvl="1"/>
            <a:r>
              <a:rPr lang="en-GB" dirty="0"/>
              <a:t>The explosion expels much or all of a star's material at a velocity of up to a tenth the speed of light, driving a shock wave into the surrounding interstellar medium. This shock wave sweeps up an expanding shell of gas and dust called a supernova remnant. </a:t>
            </a:r>
            <a:endParaRPr lang="en-US" dirty="0"/>
          </a:p>
          <a:p>
            <a:r>
              <a:rPr lang="en-US" dirty="0"/>
              <a:t>Supernovae shine very </a:t>
            </a:r>
            <a:r>
              <a:rPr lang="en-US" dirty="0" err="1"/>
              <a:t>very</a:t>
            </a:r>
            <a:r>
              <a:rPr lang="en-US" dirty="0"/>
              <a:t> brightly (brighter than entire </a:t>
            </a:r>
            <a:r>
              <a:rPr lang="en-US" dirty="0" smtClean="0"/>
              <a:t>galaxies) </a:t>
            </a:r>
            <a:r>
              <a:rPr lang="en-US" dirty="0"/>
              <a:t>for a period of weeks or months before fading away.</a:t>
            </a:r>
            <a:r>
              <a:rPr lang="en-GB" dirty="0"/>
              <a:t> During this short interval, a supernova can radiate as much energy as the Sun would emit over 10 billion years.</a:t>
            </a:r>
          </a:p>
        </p:txBody>
      </p:sp>
      <p:pic>
        <p:nvPicPr>
          <p:cNvPr id="6" name="Picture 6" descr="Image:STScl-2005-15.png">
            <a:hlinkClick r:id="rId2"/>
          </p:cNvPr>
          <p:cNvPicPr>
            <a:picLocks noChangeAspect="1" noChangeArrowheads="1"/>
          </p:cNvPicPr>
          <p:nvPr/>
        </p:nvPicPr>
        <p:blipFill>
          <a:blip r:embed="rId3" cstate="print"/>
          <a:srcRect/>
          <a:stretch>
            <a:fillRect/>
          </a:stretch>
        </p:blipFill>
        <p:spPr bwMode="auto">
          <a:xfrm>
            <a:off x="6361046" y="4797797"/>
            <a:ext cx="2131523" cy="1618878"/>
          </a:xfrm>
          <a:prstGeom prst="rect">
            <a:avLst/>
          </a:prstGeom>
          <a:noFill/>
        </p:spPr>
      </p:pic>
      <p:sp>
        <p:nvSpPr>
          <p:cNvPr id="7" name="Text Box 9"/>
          <p:cNvSpPr txBox="1">
            <a:spLocks noChangeArrowheads="1"/>
          </p:cNvSpPr>
          <p:nvPr/>
        </p:nvSpPr>
        <p:spPr bwMode="auto">
          <a:xfrm>
            <a:off x="5724128" y="6416675"/>
            <a:ext cx="3405361" cy="400110"/>
          </a:xfrm>
          <a:prstGeom prst="rect">
            <a:avLst/>
          </a:prstGeom>
          <a:noFill/>
          <a:ln w="9525">
            <a:noFill/>
            <a:miter lim="800000"/>
            <a:headEnd/>
            <a:tailEnd/>
          </a:ln>
          <a:effectLst/>
        </p:spPr>
        <p:txBody>
          <a:bodyPr wrap="square">
            <a:spAutoFit/>
          </a:bodyPr>
          <a:lstStyle/>
          <a:p>
            <a:pPr>
              <a:spcBef>
                <a:spcPct val="50000"/>
              </a:spcBef>
            </a:pPr>
            <a:r>
              <a:rPr lang="en-GB" sz="1000" dirty="0"/>
              <a:t>Supernova remnant N 63A lies within a clumpy region of gas and dust in the Large </a:t>
            </a:r>
            <a:r>
              <a:rPr lang="en-GB" sz="1000" dirty="0" err="1"/>
              <a:t>Magellanic</a:t>
            </a:r>
            <a:r>
              <a:rPr lang="en-GB" sz="1000" dirty="0"/>
              <a:t> Cloud. NASA image.</a:t>
            </a:r>
          </a:p>
        </p:txBody>
      </p:sp>
      <p:sp>
        <p:nvSpPr>
          <p:cNvPr id="8" name="Content Placeholder 2"/>
          <p:cNvSpPr txBox="1">
            <a:spLocks/>
          </p:cNvSpPr>
          <p:nvPr/>
        </p:nvSpPr>
        <p:spPr>
          <a:xfrm>
            <a:off x="555252" y="4887156"/>
            <a:ext cx="5392216" cy="1440160"/>
          </a:xfrm>
          <a:prstGeom prst="rect">
            <a:avLst/>
          </a:prstGeom>
        </p:spPr>
        <p:txBody>
          <a:bodyPr vert="horz">
            <a:normAutofit fontScale="70000" lnSpcReduction="2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fontAlgn="auto">
              <a:spcAft>
                <a:spcPts val="0"/>
              </a:spcAft>
            </a:pPr>
            <a:r>
              <a:rPr lang="en-GB" dirty="0" smtClean="0"/>
              <a:t>There a </a:t>
            </a:r>
            <a:r>
              <a:rPr lang="en-GB" dirty="0" err="1" smtClean="0"/>
              <a:t>a</a:t>
            </a:r>
            <a:r>
              <a:rPr lang="en-GB" dirty="0" smtClean="0"/>
              <a:t> number of different types of Supernovae.  You need to know two types.</a:t>
            </a:r>
          </a:p>
          <a:p>
            <a:pPr lvl="1" fontAlgn="auto">
              <a:spcAft>
                <a:spcPts val="0"/>
              </a:spcAft>
            </a:pPr>
            <a:r>
              <a:rPr lang="en-GB" dirty="0" smtClean="0"/>
              <a:t>Type </a:t>
            </a:r>
            <a:r>
              <a:rPr lang="en-GB" dirty="0" err="1" smtClean="0"/>
              <a:t>Ia</a:t>
            </a:r>
            <a:r>
              <a:rPr lang="en-GB" dirty="0" smtClean="0"/>
              <a:t> supernovae. </a:t>
            </a:r>
          </a:p>
          <a:p>
            <a:pPr lvl="1" fontAlgn="auto">
              <a:spcAft>
                <a:spcPts val="0"/>
              </a:spcAft>
            </a:pPr>
            <a:r>
              <a:rPr lang="en-GB" dirty="0" smtClean="0"/>
              <a:t>Type II  supernovae.</a:t>
            </a:r>
            <a:endParaRPr lang="en-GB" dirty="0"/>
          </a:p>
        </p:txBody>
      </p:sp>
    </p:spTree>
    <p:extLst>
      <p:ext uri="{BB962C8B-B14F-4D97-AF65-F5344CB8AC3E}">
        <p14:creationId xmlns:p14="http://schemas.microsoft.com/office/powerpoint/2010/main" val="1101846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3"/>
            <a:ext cx="7772400" cy="1210381"/>
          </a:xfrm>
        </p:spPr>
        <p:txBody>
          <a:bodyPr/>
          <a:lstStyle/>
          <a:p>
            <a:r>
              <a:rPr lang="en-CA" sz="2800" dirty="0" smtClean="0"/>
              <a:t>Type </a:t>
            </a:r>
            <a:r>
              <a:rPr lang="en-CA" sz="2800" dirty="0" err="1" smtClean="0"/>
              <a:t>Ia</a:t>
            </a:r>
            <a:r>
              <a:rPr lang="en-CA" sz="2800" dirty="0" smtClean="0"/>
              <a:t> Supernovae</a:t>
            </a:r>
            <a:r>
              <a:rPr lang="en-CA" sz="2800" dirty="0" smtClean="0"/>
              <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p:sp>
        <p:nvSpPr>
          <p:cNvPr id="3" name="Content Placeholder 2"/>
          <p:cNvSpPr>
            <a:spLocks noGrp="1"/>
          </p:cNvSpPr>
          <p:nvPr>
            <p:ph idx="1"/>
          </p:nvPr>
        </p:nvSpPr>
        <p:spPr>
          <a:xfrm>
            <a:off x="588367" y="4509120"/>
            <a:ext cx="8536160" cy="2376264"/>
          </a:xfrm>
        </p:spPr>
        <p:txBody>
          <a:bodyPr>
            <a:normAutofit/>
          </a:bodyPr>
          <a:lstStyle/>
          <a:p>
            <a:r>
              <a:rPr lang="en-CA" sz="1400" dirty="0" smtClean="0"/>
              <a:t>This tells us that the luminosity of the supernova will be the same every time (10</a:t>
            </a:r>
            <a:r>
              <a:rPr lang="en-CA" sz="1400" baseline="30000" dirty="0" smtClean="0"/>
              <a:t>10</a:t>
            </a:r>
            <a:r>
              <a:rPr lang="en-CA" sz="1400" dirty="0" smtClean="0"/>
              <a:t> times the luminosity of the sun).</a:t>
            </a:r>
          </a:p>
          <a:p>
            <a:r>
              <a:rPr lang="en-CA" sz="1400" dirty="0" smtClean="0"/>
              <a:t>Since we know their luminosity, we can compare this to the energy we receive here at Earth and determine the distance to the Supernova.</a:t>
            </a:r>
          </a:p>
          <a:p>
            <a:r>
              <a:rPr lang="en-CA" sz="1400" dirty="0" smtClean="0"/>
              <a:t>This gives </a:t>
            </a:r>
            <a:r>
              <a:rPr lang="en-CA" sz="1400" dirty="0" smtClean="0"/>
              <a:t>us </a:t>
            </a:r>
            <a:r>
              <a:rPr lang="en-CA" sz="1400" dirty="0" smtClean="0"/>
              <a:t>a “standard candle” by which we can determine the distance to galaxies in which we observe Type </a:t>
            </a:r>
            <a:r>
              <a:rPr lang="en-CA" sz="1400" dirty="0" err="1" smtClean="0"/>
              <a:t>Ia</a:t>
            </a:r>
            <a:r>
              <a:rPr lang="en-CA" sz="1400" dirty="0" smtClean="0"/>
              <a:t> supernova </a:t>
            </a:r>
          </a:p>
          <a:p>
            <a:endParaRPr lang="en-GB" sz="1400" dirty="0"/>
          </a:p>
        </p:txBody>
      </p:sp>
      <p:pic>
        <p:nvPicPr>
          <p:cNvPr id="2052" name="Picture 4" descr="File:Supernova Companion St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0759" y="1701765"/>
            <a:ext cx="3135560" cy="2612967"/>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p:cNvSpPr txBox="1">
            <a:spLocks/>
          </p:cNvSpPr>
          <p:nvPr/>
        </p:nvSpPr>
        <p:spPr>
          <a:xfrm>
            <a:off x="588367" y="1916832"/>
            <a:ext cx="5104184" cy="2943944"/>
          </a:xfrm>
          <a:prstGeom prst="rect">
            <a:avLst/>
          </a:prstGeom>
        </p:spPr>
        <p:txBody>
          <a:bodyPr vert="horz">
            <a:normAutofit fontScale="47500" lnSpcReduction="2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fontAlgn="auto">
              <a:spcAft>
                <a:spcPts val="0"/>
              </a:spcAft>
            </a:pPr>
            <a:r>
              <a:rPr lang="en-CA" dirty="0" smtClean="0"/>
              <a:t>It is believed that type </a:t>
            </a:r>
            <a:r>
              <a:rPr lang="en-CA" dirty="0" err="1" smtClean="0"/>
              <a:t>Ia</a:t>
            </a:r>
            <a:r>
              <a:rPr lang="en-CA" dirty="0" smtClean="0"/>
              <a:t> supernovae are the result of binary star systems.</a:t>
            </a:r>
          </a:p>
          <a:p>
            <a:pPr fontAlgn="auto">
              <a:spcAft>
                <a:spcPts val="0"/>
              </a:spcAft>
            </a:pPr>
            <a:r>
              <a:rPr lang="en-CA" dirty="0" smtClean="0"/>
              <a:t>In these systems, the more massive star has a shorter life span and becomes a white dwarf sooner than the other.  </a:t>
            </a:r>
          </a:p>
          <a:p>
            <a:pPr fontAlgn="auto">
              <a:spcAft>
                <a:spcPts val="0"/>
              </a:spcAft>
            </a:pPr>
            <a:r>
              <a:rPr lang="en-CA" dirty="0" smtClean="0"/>
              <a:t>The white dwarf is so dense, that it begins to draw mass away from the other star.</a:t>
            </a:r>
          </a:p>
          <a:p>
            <a:pPr fontAlgn="auto">
              <a:spcAft>
                <a:spcPts val="0"/>
              </a:spcAft>
            </a:pPr>
            <a:r>
              <a:rPr lang="en-CA" dirty="0" smtClean="0"/>
              <a:t>The white dwarf starts at a mass lower than the Chandrasekhar limit, but as it pulls mass from the other star, it will reach this limit, and begin gravitational collapse.</a:t>
            </a:r>
          </a:p>
          <a:p>
            <a:pPr fontAlgn="auto">
              <a:spcAft>
                <a:spcPts val="0"/>
              </a:spcAft>
            </a:pPr>
            <a:r>
              <a:rPr lang="en-CA" dirty="0" smtClean="0"/>
              <a:t>Because we know exactly what mass this type of supernova occurs at (exactly the Chandrasekhar limit) the supernova will follow a very predictable process.</a:t>
            </a:r>
          </a:p>
          <a:p>
            <a:pPr fontAlgn="auto">
              <a:spcAft>
                <a:spcPts val="0"/>
              </a:spcAft>
            </a:pPr>
            <a:endParaRPr lang="en-GB" dirty="0"/>
          </a:p>
        </p:txBody>
      </p:sp>
    </p:spTree>
    <p:extLst>
      <p:ext uri="{BB962C8B-B14F-4D97-AF65-F5344CB8AC3E}">
        <p14:creationId xmlns:p14="http://schemas.microsoft.com/office/powerpoint/2010/main" val="1464482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789" y="116632"/>
            <a:ext cx="7772400" cy="1210381"/>
          </a:xfrm>
        </p:spPr>
        <p:txBody>
          <a:bodyPr/>
          <a:lstStyle/>
          <a:p>
            <a:r>
              <a:rPr lang="en-CA" sz="2800" dirty="0" smtClean="0"/>
              <a:t>Type II Supernovae</a:t>
            </a:r>
            <a:r>
              <a:rPr lang="en-CA" sz="2800" dirty="0" smtClean="0"/>
              <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p:sp>
        <p:nvSpPr>
          <p:cNvPr id="9" name="Content Placeholder 2"/>
          <p:cNvSpPr txBox="1">
            <a:spLocks/>
          </p:cNvSpPr>
          <p:nvPr/>
        </p:nvSpPr>
        <p:spPr>
          <a:xfrm>
            <a:off x="578427" y="1484075"/>
            <a:ext cx="4916290" cy="4032448"/>
          </a:xfrm>
          <a:prstGeom prst="rect">
            <a:avLst/>
          </a:prstGeom>
        </p:spPr>
        <p:txBody>
          <a:bodyPr vert="horz">
            <a:normAutofit fontScale="55000" lnSpcReduction="2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fontAlgn="auto">
              <a:spcAft>
                <a:spcPts val="0"/>
              </a:spcAft>
            </a:pPr>
            <a:r>
              <a:rPr lang="en-CA" dirty="0" smtClean="0"/>
              <a:t>Type II supernovae are the result of Massive stars.</a:t>
            </a:r>
          </a:p>
          <a:p>
            <a:pPr fontAlgn="auto">
              <a:spcAft>
                <a:spcPts val="0"/>
              </a:spcAft>
            </a:pPr>
            <a:r>
              <a:rPr lang="en-CA" dirty="0" smtClean="0"/>
              <a:t>These stars fuse heavier elements than carbon and oxygen (as discussed earlier).  Once all the silicon in the core has been fused into iron-56, the radiation from the core will decrease substantially and the gravitational pressure will start to cause collapse of the star.</a:t>
            </a:r>
          </a:p>
          <a:p>
            <a:pPr fontAlgn="auto">
              <a:spcAft>
                <a:spcPts val="0"/>
              </a:spcAft>
            </a:pPr>
            <a:r>
              <a:rPr lang="en-CA" dirty="0" smtClean="0"/>
              <a:t>Since these stars are  likely above the Chandrasekhar limit, the outer layers will collapse inwards unable to be stopped by electron degeneracy pressure.</a:t>
            </a:r>
          </a:p>
          <a:p>
            <a:pPr fontAlgn="auto">
              <a:spcAft>
                <a:spcPts val="0"/>
              </a:spcAft>
            </a:pPr>
            <a:r>
              <a:rPr lang="en-CA" dirty="0" smtClean="0"/>
              <a:t>As the star collapses neutrons and neutrinos will be generated, until the collapse is opposed by “neutron-degeneracy pressure”.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27172" y="1431539"/>
            <a:ext cx="3031232" cy="3031232"/>
          </a:xfrm>
          <a:prstGeom prst="rect">
            <a:avLst/>
          </a:prstGeom>
        </p:spPr>
      </p:pic>
      <p:sp>
        <p:nvSpPr>
          <p:cNvPr id="10" name="Content Placeholder 2"/>
          <p:cNvSpPr txBox="1">
            <a:spLocks/>
          </p:cNvSpPr>
          <p:nvPr/>
        </p:nvSpPr>
        <p:spPr>
          <a:xfrm>
            <a:off x="573558" y="5013176"/>
            <a:ext cx="8113242" cy="1584176"/>
          </a:xfrm>
          <a:prstGeom prst="rect">
            <a:avLst/>
          </a:prstGeom>
        </p:spPr>
        <p:txBody>
          <a:bodyPr vert="horz">
            <a:normAutofit fontScale="55000" lnSpcReduction="2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fontAlgn="auto">
              <a:spcAft>
                <a:spcPts val="0"/>
              </a:spcAft>
            </a:pPr>
            <a:r>
              <a:rPr lang="en-CA" dirty="0" smtClean="0"/>
              <a:t>Neutron Degeneracy pressure will oppose the collapse causing a shockwave back through the outer layer of the star.</a:t>
            </a:r>
          </a:p>
          <a:p>
            <a:pPr fontAlgn="auto">
              <a:spcAft>
                <a:spcPts val="0"/>
              </a:spcAft>
            </a:pPr>
            <a:r>
              <a:rPr lang="en-CA" dirty="0" smtClean="0"/>
              <a:t>The shockwave will cause rapid fusion of heavy elements in the outer layers of the star.</a:t>
            </a:r>
          </a:p>
          <a:p>
            <a:pPr fontAlgn="auto">
              <a:spcAft>
                <a:spcPts val="0"/>
              </a:spcAft>
            </a:pPr>
            <a:r>
              <a:rPr lang="en-CA" dirty="0" smtClean="0"/>
              <a:t>When the shockwave reaches the outside layer of the star it will blast the material out into space as a supernova. </a:t>
            </a:r>
          </a:p>
        </p:txBody>
      </p:sp>
      <p:sp>
        <p:nvSpPr>
          <p:cNvPr id="6" name="TextBox 5"/>
          <p:cNvSpPr txBox="1"/>
          <p:nvPr/>
        </p:nvSpPr>
        <p:spPr>
          <a:xfrm rot="16200000">
            <a:off x="6773300" y="2844859"/>
            <a:ext cx="3839712" cy="204593"/>
          </a:xfrm>
          <a:prstGeom prst="rect">
            <a:avLst/>
          </a:prstGeom>
          <a:noFill/>
        </p:spPr>
        <p:txBody>
          <a:bodyPr wrap="square" rtlCol="0">
            <a:spAutoFit/>
          </a:bodyPr>
          <a:lstStyle/>
          <a:p>
            <a:r>
              <a:rPr lang="en-CA" sz="700" dirty="0"/>
              <a:t>NASA: https://www.nasa.gov/mission_pages/chandra/exploded-star-blooms-like-flower.html</a:t>
            </a:r>
          </a:p>
        </p:txBody>
      </p:sp>
    </p:spTree>
    <p:extLst>
      <p:ext uri="{BB962C8B-B14F-4D97-AF65-F5344CB8AC3E}">
        <p14:creationId xmlns:p14="http://schemas.microsoft.com/office/powerpoint/2010/main" val="34023885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411760" y="1556792"/>
            <a:ext cx="4176464" cy="304519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914400" y="512063"/>
            <a:ext cx="7772400" cy="1210381"/>
          </a:xfrm>
        </p:spPr>
        <p:txBody>
          <a:bodyPr/>
          <a:lstStyle/>
          <a:p>
            <a:r>
              <a:rPr lang="en-CA" sz="2800" dirty="0" smtClean="0"/>
              <a:t>Supernovae</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p:sp>
        <p:nvSpPr>
          <p:cNvPr id="8" name="Content Placeholder 2"/>
          <p:cNvSpPr txBox="1">
            <a:spLocks/>
          </p:cNvSpPr>
          <p:nvPr/>
        </p:nvSpPr>
        <p:spPr>
          <a:xfrm>
            <a:off x="555252" y="4887156"/>
            <a:ext cx="8337228" cy="1854212"/>
          </a:xfrm>
          <a:prstGeom prst="rect">
            <a:avLst/>
          </a:prstGeom>
        </p:spPr>
        <p:txBody>
          <a:bodyPr vert="horz">
            <a:normAutofit fontScale="47500" lnSpcReduction="2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fontAlgn="auto">
              <a:spcAft>
                <a:spcPts val="0"/>
              </a:spcAft>
            </a:pPr>
            <a:r>
              <a:rPr lang="en-GB" dirty="0" smtClean="0"/>
              <a:t>Supernovae shine very brightly over a small number of days.  </a:t>
            </a:r>
          </a:p>
          <a:p>
            <a:pPr fontAlgn="auto">
              <a:spcAft>
                <a:spcPts val="0"/>
              </a:spcAft>
            </a:pPr>
            <a:r>
              <a:rPr lang="en-GB" dirty="0" smtClean="0"/>
              <a:t>Both types of supernovae show predictable Luminosity curves.</a:t>
            </a:r>
          </a:p>
          <a:p>
            <a:pPr fontAlgn="auto">
              <a:spcAft>
                <a:spcPts val="0"/>
              </a:spcAft>
            </a:pPr>
            <a:r>
              <a:rPr lang="en-GB" dirty="0" smtClean="0"/>
              <a:t>Type </a:t>
            </a:r>
            <a:r>
              <a:rPr lang="en-GB" dirty="0" err="1" smtClean="0"/>
              <a:t>Ia</a:t>
            </a:r>
            <a:r>
              <a:rPr lang="en-GB" dirty="0" smtClean="0"/>
              <a:t> Supernovae shine brightly and then their luminosity falls way in a smooth decay curve.</a:t>
            </a:r>
          </a:p>
          <a:p>
            <a:pPr fontAlgn="auto">
              <a:spcAft>
                <a:spcPts val="0"/>
              </a:spcAft>
            </a:pPr>
            <a:r>
              <a:rPr lang="en-GB" dirty="0" smtClean="0"/>
              <a:t>Type II Supernovae shine very brightly in a sharp peak, but then there is a “plateau” between about 30 days and 100 days, before the luminosity dies away some more.</a:t>
            </a:r>
          </a:p>
          <a:p>
            <a:pPr lvl="1" fontAlgn="auto">
              <a:spcAft>
                <a:spcPts val="0"/>
              </a:spcAft>
            </a:pPr>
            <a:r>
              <a:rPr lang="en-GB" dirty="0" smtClean="0"/>
              <a:t>Type II supernovae will burn more brightly for longer than Type </a:t>
            </a:r>
            <a:r>
              <a:rPr lang="en-GB" dirty="0" err="1" smtClean="0"/>
              <a:t>Ia</a:t>
            </a:r>
            <a:r>
              <a:rPr lang="en-GB" dirty="0" smtClean="0"/>
              <a:t> Supernovae.</a:t>
            </a:r>
          </a:p>
          <a:p>
            <a:pPr fontAlgn="auto">
              <a:spcAft>
                <a:spcPts val="0"/>
              </a:spcAft>
            </a:pPr>
            <a:r>
              <a:rPr lang="en-GB" dirty="0" smtClean="0"/>
              <a:t>Notice the Supernovae only last for relatively short periods of time!</a:t>
            </a:r>
          </a:p>
          <a:p>
            <a:pPr fontAlgn="auto">
              <a:spcAft>
                <a:spcPts val="0"/>
              </a:spcAft>
            </a:pPr>
            <a:endParaRPr lang="en-GB" dirty="0" smtClean="0"/>
          </a:p>
        </p:txBody>
      </p:sp>
      <p:sp>
        <p:nvSpPr>
          <p:cNvPr id="9" name="TextBox 8"/>
          <p:cNvSpPr txBox="1"/>
          <p:nvPr/>
        </p:nvSpPr>
        <p:spPr>
          <a:xfrm rot="16200000">
            <a:off x="5379767" y="3063861"/>
            <a:ext cx="2664296" cy="184666"/>
          </a:xfrm>
          <a:prstGeom prst="rect">
            <a:avLst/>
          </a:prstGeom>
          <a:noFill/>
        </p:spPr>
        <p:txBody>
          <a:bodyPr wrap="square" rtlCol="0">
            <a:spAutoFit/>
          </a:bodyPr>
          <a:lstStyle/>
          <a:p>
            <a:r>
              <a:rPr lang="en-CA" sz="600" dirty="0"/>
              <a:t>http://hyperphysics.phy-astr.gsu.edu/hbase/astro/snovcn.html</a:t>
            </a:r>
          </a:p>
        </p:txBody>
      </p:sp>
      <p:pic>
        <p:nvPicPr>
          <p:cNvPr id="3074" name="Picture 2" descr="http://hyperphysics.phy-astr.gsu.edu/hbase/astro/imgast/snty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1258" y="1722444"/>
            <a:ext cx="3960440" cy="2867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7315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Birth</a:t>
            </a:r>
            <a:endParaRPr lang="en-CA" dirty="0"/>
          </a:p>
        </p:txBody>
      </p:sp>
      <p:sp>
        <p:nvSpPr>
          <p:cNvPr id="3" name="Content Placeholder 2"/>
          <p:cNvSpPr>
            <a:spLocks noGrp="1"/>
          </p:cNvSpPr>
          <p:nvPr>
            <p:ph idx="1"/>
          </p:nvPr>
        </p:nvSpPr>
        <p:spPr>
          <a:xfrm>
            <a:off x="914400" y="1484784"/>
            <a:ext cx="7772400" cy="4572000"/>
          </a:xfrm>
        </p:spPr>
        <p:txBody>
          <a:bodyPr>
            <a:normAutofit fontScale="92500"/>
          </a:bodyPr>
          <a:lstStyle/>
          <a:p>
            <a:r>
              <a:rPr lang="en-CA" dirty="0" smtClean="0"/>
              <a:t>Stars all begin as clouds of dust and gas (Nebula).</a:t>
            </a:r>
          </a:p>
          <a:p>
            <a:r>
              <a:rPr lang="en-CA" dirty="0" smtClean="0"/>
              <a:t> Gravitational attraction brings the dust and gas together until gravitational pressure and temperature are large enough for protons to overcome their electrostatic repulsion and fuse.  </a:t>
            </a:r>
          </a:p>
          <a:p>
            <a:r>
              <a:rPr lang="en-CA" dirty="0" smtClean="0"/>
              <a:t>Once fusion has started (we call this ignition) it is a Star, somewhere on the main sequence (of course, where it is on the main-sequence depends on its mass).</a:t>
            </a:r>
          </a:p>
          <a:p>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859282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3"/>
            <a:ext cx="7772400" cy="1210381"/>
          </a:xfrm>
        </p:spPr>
        <p:txBody>
          <a:bodyPr/>
          <a:lstStyle/>
          <a:p>
            <a:r>
              <a:rPr lang="en-CA" sz="2800" dirty="0" smtClean="0"/>
              <a:t>The Jeans Criterion for Star Formation</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p:sp>
        <p:nvSpPr>
          <p:cNvPr id="3" name="Content Placeholder 2"/>
          <p:cNvSpPr>
            <a:spLocks noGrp="1"/>
          </p:cNvSpPr>
          <p:nvPr>
            <p:ph idx="1"/>
          </p:nvPr>
        </p:nvSpPr>
        <p:spPr/>
        <p:txBody>
          <a:bodyPr>
            <a:normAutofit fontScale="70000" lnSpcReduction="20000"/>
          </a:bodyPr>
          <a:lstStyle/>
          <a:p>
            <a:r>
              <a:rPr lang="en-CA" dirty="0" smtClean="0"/>
              <a:t>Stars are formed from Nebula: clouds of dust, hydrogen and helium (and anything else in the area).</a:t>
            </a:r>
          </a:p>
          <a:p>
            <a:r>
              <a:rPr lang="en-CA" dirty="0" smtClean="0"/>
              <a:t>The total energy of a nebula is the combined gravitational potential energy (which is negative), and the kinetic energy of the particles within the nebula.</a:t>
            </a:r>
          </a:p>
          <a:p>
            <a:pPr lvl="1"/>
            <a:r>
              <a:rPr lang="en-CA" dirty="0" smtClean="0"/>
              <a:t>The kinetic energy is also related to the temperature of the nebula!</a:t>
            </a:r>
          </a:p>
          <a:p>
            <a:r>
              <a:rPr lang="en-CA" dirty="0" smtClean="0"/>
              <a:t>For a nebula to collapse and star formation to begin, the Negative Gravitational Potential Energy must be greater magnitude than the positive kinetic energy of the cloud.</a:t>
            </a:r>
          </a:p>
          <a:p>
            <a:r>
              <a:rPr lang="en-CA" dirty="0" smtClean="0"/>
              <a:t>If </a:t>
            </a:r>
            <a:r>
              <a:rPr lang="en-CA" dirty="0" err="1" smtClean="0"/>
              <a:t>E</a:t>
            </a:r>
            <a:r>
              <a:rPr lang="en-CA" baseline="-25000" dirty="0" err="1" smtClean="0"/>
              <a:t>p</a:t>
            </a:r>
            <a:r>
              <a:rPr lang="en-CA" dirty="0" err="1" smtClean="0"/>
              <a:t>+E</a:t>
            </a:r>
            <a:r>
              <a:rPr lang="en-CA" baseline="-25000" dirty="0" err="1" smtClean="0"/>
              <a:t>k</a:t>
            </a:r>
            <a:r>
              <a:rPr lang="en-CA" dirty="0" smtClean="0"/>
              <a:t>&lt;0 the cloud will be able to collapse.</a:t>
            </a:r>
          </a:p>
          <a:p>
            <a:r>
              <a:rPr lang="en-CA" dirty="0" smtClean="0"/>
              <a:t>Often Nebula are stable for very long times, and it takes something such as a supernova in the region of the cloud or a collision with another cloud change the stability of the nebula. </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15501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3"/>
            <a:ext cx="7772400" cy="1210381"/>
          </a:xfrm>
        </p:spPr>
        <p:txBody>
          <a:bodyPr/>
          <a:lstStyle/>
          <a:p>
            <a:r>
              <a:rPr lang="en-CA" sz="2800" dirty="0" smtClean="0"/>
              <a:t>The Jeans Criterion for Star Formation</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55576" y="1647055"/>
                <a:ext cx="7772400" cy="4769619"/>
              </a:xfrm>
            </p:spPr>
            <p:txBody>
              <a:bodyPr>
                <a:normAutofit fontScale="47500" lnSpcReduction="20000"/>
              </a:bodyPr>
              <a:lstStyle/>
              <a:p>
                <a:r>
                  <a:rPr lang="en-CA" dirty="0" smtClean="0"/>
                  <a:t>The kinetic energy of a Nebula is related to its temperature .</a:t>
                </a:r>
              </a:p>
              <a:p>
                <a:r>
                  <a:rPr lang="en-CA" dirty="0" smtClean="0"/>
                  <a:t>The potential energy of a Nebula is related to its density.</a:t>
                </a:r>
              </a:p>
              <a:p>
                <a:pPr lvl="1"/>
                <a:r>
                  <a:rPr lang="en-CA" dirty="0" smtClean="0"/>
                  <a:t>Therefore, the potential energy is related to its size.</a:t>
                </a:r>
              </a:p>
              <a:p>
                <a:pPr lvl="1"/>
                <a:r>
                  <a:rPr lang="en-CA" dirty="0" smtClean="0"/>
                  <a:t>The potential energy is also related to its mass. </a:t>
                </a:r>
              </a:p>
              <a:p>
                <a:r>
                  <a:rPr lang="en-CA" dirty="0" smtClean="0"/>
                  <a:t>A Nebula is most likely to collapse if it has:</a:t>
                </a:r>
              </a:p>
              <a:p>
                <a:pPr lvl="1"/>
                <a:r>
                  <a:rPr lang="en-CA" dirty="0" smtClean="0"/>
                  <a:t>Low temperature.</a:t>
                </a:r>
              </a:p>
              <a:p>
                <a:pPr lvl="1"/>
                <a:r>
                  <a:rPr lang="en-CA" dirty="0" smtClean="0"/>
                  <a:t>Large Mass.</a:t>
                </a:r>
              </a:p>
              <a:p>
                <a:pPr lvl="1"/>
                <a:r>
                  <a:rPr lang="en-CA" dirty="0" smtClean="0"/>
                  <a:t>Small Size.</a:t>
                </a:r>
              </a:p>
              <a:p>
                <a:r>
                  <a:rPr lang="en-CA" dirty="0" smtClean="0"/>
                  <a:t>We define the “Jeans Mass” of a gas cloud (or Nebula) as:</a:t>
                </a:r>
              </a:p>
              <a:p>
                <a:pPr marL="68580" indent="0">
                  <a:buNone/>
                </a:pPr>
                <a14:m>
                  <m:oMathPara xmlns:m="http://schemas.openxmlformats.org/officeDocument/2006/math">
                    <m:oMathParaPr>
                      <m:jc m:val="centerGroup"/>
                    </m:oMathParaPr>
                    <m:oMath xmlns:m="http://schemas.openxmlformats.org/officeDocument/2006/math">
                      <m:sSub>
                        <m:sSubPr>
                          <m:ctrlPr>
                            <a:rPr lang="en-CA" i="1" smtClean="0">
                              <a:latin typeface="Cambria Math" panose="02040503050406030204" pitchFamily="18" charset="0"/>
                            </a:rPr>
                          </m:ctrlPr>
                        </m:sSubPr>
                        <m:e>
                          <m:r>
                            <a:rPr lang="en-CA" b="0" i="1" smtClean="0">
                              <a:latin typeface="Cambria Math" panose="02040503050406030204" pitchFamily="18" charset="0"/>
                            </a:rPr>
                            <m:t>𝑀</m:t>
                          </m:r>
                        </m:e>
                        <m:sub>
                          <m:r>
                            <a:rPr lang="en-CA" b="0" i="1" smtClean="0">
                              <a:latin typeface="Cambria Math" panose="02040503050406030204" pitchFamily="18" charset="0"/>
                            </a:rPr>
                            <m:t>𝐽</m:t>
                          </m:r>
                        </m:sub>
                      </m:sSub>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3</m:t>
                          </m:r>
                          <m:r>
                            <a:rPr lang="en-CA" b="0" i="1" smtClean="0">
                              <a:latin typeface="Cambria Math" panose="02040503050406030204" pitchFamily="18" charset="0"/>
                            </a:rPr>
                            <m:t>𝑘𝑇𝑅</m:t>
                          </m:r>
                        </m:num>
                        <m:den>
                          <m:r>
                            <a:rPr lang="en-CA" b="0" i="1" smtClean="0">
                              <a:latin typeface="Cambria Math" panose="02040503050406030204" pitchFamily="18" charset="0"/>
                            </a:rPr>
                            <m:t>2</m:t>
                          </m:r>
                          <m:r>
                            <a:rPr lang="en-CA" b="0" i="1" smtClean="0">
                              <a:latin typeface="Cambria Math" panose="02040503050406030204" pitchFamily="18" charset="0"/>
                            </a:rPr>
                            <m:t>𝐺𝑚</m:t>
                          </m:r>
                        </m:den>
                      </m:f>
                    </m:oMath>
                  </m:oMathPara>
                </a14:m>
                <a:endParaRPr lang="en-CA" dirty="0" smtClean="0"/>
              </a:p>
              <a:p>
                <a:pPr marL="68580" indent="0">
                  <a:buNone/>
                </a:pPr>
                <a:r>
                  <a:rPr lang="en-CA" dirty="0"/>
                  <a:t>	</a:t>
                </a:r>
                <a:r>
                  <a:rPr lang="en-CA" dirty="0" smtClean="0"/>
                  <a:t>Where 	M</a:t>
                </a:r>
                <a:r>
                  <a:rPr lang="en-CA" baseline="-25000" dirty="0" smtClean="0"/>
                  <a:t>J</a:t>
                </a:r>
                <a:r>
                  <a:rPr lang="en-CA" dirty="0" smtClean="0"/>
                  <a:t> is the Jeans Mass.</a:t>
                </a:r>
              </a:p>
              <a:p>
                <a:pPr marL="68580" indent="0">
                  <a:buNone/>
                </a:pPr>
                <a:r>
                  <a:rPr lang="en-CA" dirty="0"/>
                  <a:t>	</a:t>
                </a:r>
                <a:r>
                  <a:rPr lang="en-CA" dirty="0" smtClean="0"/>
                  <a:t>	k is the </a:t>
                </a:r>
                <a:r>
                  <a:rPr lang="en-CA" dirty="0" err="1" smtClean="0"/>
                  <a:t>Boltzman</a:t>
                </a:r>
                <a:r>
                  <a:rPr lang="en-CA" dirty="0" smtClean="0"/>
                  <a:t> Constant.</a:t>
                </a:r>
              </a:p>
              <a:p>
                <a:pPr marL="68580" indent="0">
                  <a:buNone/>
                </a:pPr>
                <a:r>
                  <a:rPr lang="en-CA" dirty="0"/>
                  <a:t>	</a:t>
                </a:r>
                <a:r>
                  <a:rPr lang="en-CA" dirty="0" smtClean="0"/>
                  <a:t>	T is the temperature of the gas cloud.</a:t>
                </a:r>
              </a:p>
              <a:p>
                <a:pPr marL="68580" indent="0">
                  <a:buNone/>
                </a:pPr>
                <a:r>
                  <a:rPr lang="en-CA" dirty="0"/>
                  <a:t>	</a:t>
                </a:r>
                <a:r>
                  <a:rPr lang="en-CA" dirty="0" smtClean="0"/>
                  <a:t>	R is the radius of the cloud.</a:t>
                </a:r>
              </a:p>
              <a:p>
                <a:pPr marL="68580" indent="0">
                  <a:buNone/>
                </a:pPr>
                <a:r>
                  <a:rPr lang="en-CA" dirty="0"/>
                  <a:t>	</a:t>
                </a:r>
                <a:r>
                  <a:rPr lang="en-CA" dirty="0" smtClean="0"/>
                  <a:t>	m is the average mass of a particle.</a:t>
                </a:r>
              </a:p>
              <a:p>
                <a:pPr marL="68580" indent="0">
                  <a:buNone/>
                </a:pPr>
                <a:r>
                  <a:rPr lang="en-CA" dirty="0"/>
                  <a:t>	</a:t>
                </a:r>
                <a:r>
                  <a:rPr lang="en-CA" dirty="0" smtClean="0"/>
                  <a:t>	G is gravitational constant. </a:t>
                </a:r>
              </a:p>
              <a:p>
                <a:r>
                  <a:rPr lang="en-CA" dirty="0" smtClean="0"/>
                  <a:t>If the mass of a gas cloud (nebula) is greater than the Jeans Mass (if M &gt; M</a:t>
                </a:r>
                <a:r>
                  <a:rPr lang="en-CA" baseline="-25000" dirty="0" smtClean="0"/>
                  <a:t>J</a:t>
                </a:r>
                <a:r>
                  <a:rPr lang="en-CA" dirty="0" smtClean="0"/>
                  <a:t>), then collapse can occur and star formation may begin.</a:t>
                </a:r>
              </a:p>
              <a:p>
                <a:pPr marL="68580" indent="0">
                  <a:buNone/>
                </a:pPr>
                <a:endParaRPr lang="en-CA" dirty="0" smtClean="0"/>
              </a:p>
              <a:p>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55576" y="1647055"/>
                <a:ext cx="7772400" cy="4769619"/>
              </a:xfrm>
              <a:blipFill rotWithShape="0">
                <a:blip r:embed="rId2"/>
                <a:stretch>
                  <a:fillRect t="-1022"/>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TextBox 5"/>
          <p:cNvSpPr txBox="1"/>
          <p:nvPr/>
        </p:nvSpPr>
        <p:spPr>
          <a:xfrm>
            <a:off x="5631429" y="3429000"/>
            <a:ext cx="2880320" cy="938719"/>
          </a:xfrm>
          <a:prstGeom prst="rect">
            <a:avLst/>
          </a:prstGeom>
          <a:noFill/>
        </p:spPr>
        <p:txBody>
          <a:bodyPr wrap="square" rtlCol="0">
            <a:spAutoFit/>
          </a:bodyPr>
          <a:lstStyle/>
          <a:p>
            <a:r>
              <a:rPr lang="en-CA" sz="1100" dirty="0" smtClean="0">
                <a:solidFill>
                  <a:srgbClr val="FF0000"/>
                </a:solidFill>
              </a:rPr>
              <a:t>You do not need to know this equation.  I just put it here so you can see that we define the “Jeans Mass” of a nebula (cloud) as related to the mass, temperature and size of the gas cloud.</a:t>
            </a:r>
            <a:endParaRPr lang="en-CA" sz="1100" dirty="0">
              <a:solidFill>
                <a:srgbClr val="FF0000"/>
              </a:solidFill>
            </a:endParaRPr>
          </a:p>
        </p:txBody>
      </p:sp>
      <p:sp>
        <p:nvSpPr>
          <p:cNvPr id="7" name="TextBox 6"/>
          <p:cNvSpPr txBox="1"/>
          <p:nvPr/>
        </p:nvSpPr>
        <p:spPr>
          <a:xfrm>
            <a:off x="5677067" y="5825039"/>
            <a:ext cx="2880320" cy="261610"/>
          </a:xfrm>
          <a:prstGeom prst="rect">
            <a:avLst/>
          </a:prstGeom>
          <a:noFill/>
        </p:spPr>
        <p:txBody>
          <a:bodyPr wrap="square" rtlCol="0">
            <a:spAutoFit/>
          </a:bodyPr>
          <a:lstStyle/>
          <a:p>
            <a:r>
              <a:rPr lang="en-CA" sz="1100" dirty="0" smtClean="0">
                <a:solidFill>
                  <a:srgbClr val="FF0000"/>
                </a:solidFill>
              </a:rPr>
              <a:t>You need to know this.</a:t>
            </a:r>
            <a:endParaRPr lang="en-CA" sz="1100" dirty="0">
              <a:solidFill>
                <a:srgbClr val="FF0000"/>
              </a:solidFill>
            </a:endParaRPr>
          </a:p>
        </p:txBody>
      </p:sp>
    </p:spTree>
    <p:extLst>
      <p:ext uri="{BB962C8B-B14F-4D97-AF65-F5344CB8AC3E}">
        <p14:creationId xmlns:p14="http://schemas.microsoft.com/office/powerpoint/2010/main" val="1648777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Life on the Main Sequence</a:t>
            </a:r>
            <a:endParaRPr lang="en-CA" dirty="0"/>
          </a:p>
        </p:txBody>
      </p:sp>
      <p:sp>
        <p:nvSpPr>
          <p:cNvPr id="3" name="Content Placeholder 2"/>
          <p:cNvSpPr>
            <a:spLocks noGrp="1"/>
          </p:cNvSpPr>
          <p:nvPr>
            <p:ph idx="1"/>
          </p:nvPr>
        </p:nvSpPr>
        <p:spPr/>
        <p:txBody>
          <a:bodyPr/>
          <a:lstStyle/>
          <a:p>
            <a:r>
              <a:rPr lang="en-CA" dirty="0" smtClean="0"/>
              <a:t>Once ignition has occurred, the star is a “hydrogen burning star”</a:t>
            </a:r>
          </a:p>
          <a:p>
            <a:pPr lvl="1"/>
            <a:r>
              <a:rPr lang="en-CA" dirty="0" smtClean="0"/>
              <a:t>(it does not actually burn hydrogen of course…</a:t>
            </a:r>
            <a:r>
              <a:rPr lang="en-CA" dirty="0"/>
              <a:t> </a:t>
            </a:r>
            <a:r>
              <a:rPr lang="en-CA" dirty="0" smtClean="0"/>
              <a:t>it is simply getting energy through the fusion of Hydrogen into Helium).</a:t>
            </a:r>
          </a:p>
          <a:p>
            <a:r>
              <a:rPr lang="en-CA" dirty="0" smtClean="0"/>
              <a:t>It now exists on the “Main-Sequence”.  </a:t>
            </a:r>
          </a:p>
          <a:p>
            <a:r>
              <a:rPr lang="en-CA" dirty="0" smtClean="0"/>
              <a:t>Its mass determines its luminosity and the elements that gather in its outer shells.</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59415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3"/>
            <a:ext cx="7772400" cy="1210381"/>
          </a:xfrm>
        </p:spPr>
        <p:txBody>
          <a:bodyPr/>
          <a:lstStyle/>
          <a:p>
            <a:r>
              <a:rPr lang="en-CA" sz="2800" dirty="0" smtClean="0"/>
              <a:t>Fusion in Main Sequence Stars: Nucleosynthesis.</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p:sp>
        <p:nvSpPr>
          <p:cNvPr id="3" name="Content Placeholder 2"/>
          <p:cNvSpPr>
            <a:spLocks noGrp="1"/>
          </p:cNvSpPr>
          <p:nvPr>
            <p:ph idx="1"/>
          </p:nvPr>
        </p:nvSpPr>
        <p:spPr>
          <a:xfrm>
            <a:off x="755576" y="1916832"/>
            <a:ext cx="7772400" cy="4499842"/>
          </a:xfrm>
        </p:spPr>
        <p:txBody>
          <a:bodyPr>
            <a:normAutofit fontScale="92500" lnSpcReduction="20000"/>
          </a:bodyPr>
          <a:lstStyle/>
          <a:p>
            <a:r>
              <a:rPr lang="en-CA" dirty="0" smtClean="0"/>
              <a:t>Energy created by a star is the result of fusion reactions occurring in the core.  In main sequence stars, there are two main processes.  The dominant processes in a star depend mainly on the temperature of the core.</a:t>
            </a:r>
          </a:p>
          <a:p>
            <a:pPr lvl="1"/>
            <a:r>
              <a:rPr lang="en-CA" dirty="0" smtClean="0"/>
              <a:t>In Sun like stars, energy comes mainly from the Proton-Proton Chain.</a:t>
            </a:r>
          </a:p>
          <a:p>
            <a:pPr lvl="1"/>
            <a:r>
              <a:rPr lang="en-CA" dirty="0" smtClean="0"/>
              <a:t>In higher mass stars, (with greater core temperatures (2x10</a:t>
            </a:r>
            <a:r>
              <a:rPr lang="en-CA" baseline="30000" dirty="0" smtClean="0"/>
              <a:t>7</a:t>
            </a:r>
            <a:r>
              <a:rPr lang="en-CA" dirty="0" smtClean="0"/>
              <a:t> k) the dominant fusion reaction process is called the “Carbon-Nitrogen-Oxygen Cycle” (CNO cycle).</a:t>
            </a:r>
          </a:p>
          <a:p>
            <a:r>
              <a:rPr lang="en-CA" dirty="0" smtClean="0"/>
              <a:t>Nucleosynthesis means “creation of nuclei”.  It is what happens during the fusion process.</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653297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300192" y="1628800"/>
            <a:ext cx="2664296" cy="37444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sp>
        <p:nvSpPr>
          <p:cNvPr id="2" name="Title 1"/>
          <p:cNvSpPr>
            <a:spLocks noGrp="1"/>
          </p:cNvSpPr>
          <p:nvPr>
            <p:ph type="title"/>
          </p:nvPr>
        </p:nvSpPr>
        <p:spPr>
          <a:xfrm>
            <a:off x="914400" y="512063"/>
            <a:ext cx="7772400" cy="1210381"/>
          </a:xfrm>
        </p:spPr>
        <p:txBody>
          <a:bodyPr/>
          <a:lstStyle/>
          <a:p>
            <a:r>
              <a:rPr lang="en-CA" sz="2800" dirty="0" smtClean="0"/>
              <a:t>Nucleosynthesis: Proton-Proton Chain</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00336" y="1916832"/>
                <a:ext cx="5655840" cy="3672408"/>
              </a:xfrm>
            </p:spPr>
            <p:txBody>
              <a:bodyPr>
                <a:normAutofit fontScale="77500" lnSpcReduction="20000"/>
              </a:bodyPr>
              <a:lstStyle/>
              <a:p>
                <a:r>
                  <a:rPr lang="en-CA" dirty="0" smtClean="0"/>
                  <a:t>The Proton-Proton chain involves 3 steps:</a:t>
                </a:r>
              </a:p>
              <a:p>
                <a:pPr lvl="1"/>
                <a:r>
                  <a:rPr lang="en-CA" dirty="0" smtClean="0"/>
                  <a:t>Two protons fuse into a hydrogen-2 nucleus (accompanied by a positron and a neutrino).</a:t>
                </a:r>
              </a:p>
              <a:p>
                <a:pPr marL="454914" lvl="1" indent="0">
                  <a:buNone/>
                </a:pPr>
                <a14:m>
                  <m:oMathPara xmlns:m="http://schemas.openxmlformats.org/officeDocument/2006/math">
                    <m:oMathParaPr>
                      <m:jc m:val="centerGroup"/>
                    </m:oMathParaPr>
                    <m:oMath xmlns:m="http://schemas.openxmlformats.org/officeDocument/2006/math">
                      <m:sPre>
                        <m:sPrePr>
                          <m:ctrlPr>
                            <a:rPr lang="en-CA" i="1" smtClean="0">
                              <a:latin typeface="Cambria Math" panose="02040503050406030204" pitchFamily="18" charset="0"/>
                            </a:rPr>
                          </m:ctrlPr>
                        </m:sPrePr>
                        <m:sub>
                          <m:r>
                            <a:rPr lang="en-CA" b="0" i="1" smtClean="0">
                              <a:latin typeface="Cambria Math" panose="02040503050406030204" pitchFamily="18" charset="0"/>
                            </a:rPr>
                            <m:t>1</m:t>
                          </m:r>
                        </m:sub>
                        <m:sup>
                          <m:r>
                            <a:rPr lang="en-CA" b="0" i="1" smtClean="0">
                              <a:latin typeface="Cambria Math" panose="02040503050406030204" pitchFamily="18" charset="0"/>
                            </a:rPr>
                            <m:t>1</m:t>
                          </m:r>
                        </m:sup>
                        <m:e>
                          <m:r>
                            <a:rPr lang="en-CA" b="0" i="1" smtClean="0">
                              <a:latin typeface="Cambria Math" panose="02040503050406030204" pitchFamily="18" charset="0"/>
                            </a:rPr>
                            <m:t>𝐻</m:t>
                          </m:r>
                        </m:e>
                      </m:sPre>
                      <m:r>
                        <a:rPr lang="en-CA" b="0" i="1" smtClean="0">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i="1">
                              <a:latin typeface="Cambria Math" panose="02040503050406030204" pitchFamily="18" charset="0"/>
                            </a:rPr>
                            <m:t>1</m:t>
                          </m:r>
                        </m:sup>
                        <m:e>
                          <m:r>
                            <a:rPr lang="en-CA" i="1">
                              <a:latin typeface="Cambria Math" panose="02040503050406030204" pitchFamily="18" charset="0"/>
                            </a:rPr>
                            <m:t>𝐻</m:t>
                          </m:r>
                        </m:e>
                      </m:sPre>
                      <m:r>
                        <a:rPr lang="en-CA" i="1" smtClean="0">
                          <a:latin typeface="Cambria Math" panose="02040503050406030204" pitchFamily="18" charset="0"/>
                          <a:ea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b="0" i="1" smtClean="0">
                              <a:latin typeface="Cambria Math" panose="02040503050406030204" pitchFamily="18" charset="0"/>
                            </a:rPr>
                            <m:t>2</m:t>
                          </m:r>
                        </m:sup>
                        <m:e>
                          <m:r>
                            <a:rPr lang="en-CA" i="1">
                              <a:latin typeface="Cambria Math" panose="02040503050406030204" pitchFamily="18" charset="0"/>
                            </a:rPr>
                            <m:t>𝐻</m:t>
                          </m:r>
                        </m:e>
                      </m:sPre>
                      <m:r>
                        <a:rPr lang="en-CA" b="0" i="1" smtClean="0">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b="0" i="1" smtClean="0">
                              <a:latin typeface="Cambria Math" panose="02040503050406030204" pitchFamily="18" charset="0"/>
                            </a:rPr>
                            <m:t>0</m:t>
                          </m:r>
                        </m:sup>
                        <m:e>
                          <m:r>
                            <a:rPr lang="en-CA" b="0" i="1" smtClean="0">
                              <a:latin typeface="Cambria Math" panose="02040503050406030204" pitchFamily="18" charset="0"/>
                            </a:rPr>
                            <m:t>𝑒</m:t>
                          </m:r>
                        </m:e>
                      </m:sPre>
                      <m:r>
                        <a:rPr lang="en-CA" b="0" i="1" smtClean="0">
                          <a:latin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0</m:t>
                          </m:r>
                        </m:sub>
                        <m:sup>
                          <m:r>
                            <a:rPr lang="en-CA" b="0" i="1" smtClean="0">
                              <a:latin typeface="Cambria Math" panose="02040503050406030204" pitchFamily="18" charset="0"/>
                            </a:rPr>
                            <m:t>0</m:t>
                          </m:r>
                        </m:sup>
                        <m:e>
                          <m:r>
                            <a:rPr lang="en-CA" b="0" i="1" smtClean="0">
                              <a:latin typeface="Cambria Math" panose="02040503050406030204" pitchFamily="18" charset="0"/>
                            </a:rPr>
                            <m:t>𝑣</m:t>
                          </m:r>
                        </m:e>
                      </m:sPre>
                    </m:oMath>
                  </m:oMathPara>
                </a14:m>
                <a:endParaRPr lang="en-CA" dirty="0" smtClean="0"/>
              </a:p>
              <a:p>
                <a:pPr lvl="1"/>
                <a:r>
                  <a:rPr lang="en-CA" dirty="0" smtClean="0"/>
                  <a:t>Another proton then fuses with the Hydrogen-2 nucleus to form a helium-3 nucleus.  This involves the release of a gamma-ray photon.</a:t>
                </a:r>
              </a:p>
              <a:p>
                <a:pPr marL="454914" lvl="1" indent="0">
                  <a:buNone/>
                </a:pPr>
                <a14:m>
                  <m:oMathPara xmlns:m="http://schemas.openxmlformats.org/officeDocument/2006/math">
                    <m:oMathParaPr>
                      <m:jc m:val="centerGroup"/>
                    </m:oMathParaPr>
                    <m:oMath xmlns:m="http://schemas.openxmlformats.org/officeDocument/2006/math">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b="0" i="1" smtClean="0">
                              <a:latin typeface="Cambria Math" panose="02040503050406030204" pitchFamily="18" charset="0"/>
                            </a:rPr>
                            <m:t>2</m:t>
                          </m:r>
                        </m:sup>
                        <m:e>
                          <m:r>
                            <a:rPr lang="en-CA" i="1">
                              <a:latin typeface="Cambria Math" panose="02040503050406030204" pitchFamily="18" charset="0"/>
                            </a:rPr>
                            <m:t>𝐻</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i="1">
                              <a:latin typeface="Cambria Math" panose="02040503050406030204" pitchFamily="18" charset="0"/>
                            </a:rPr>
                            <m:t>1</m:t>
                          </m:r>
                        </m:sup>
                        <m:e>
                          <m:r>
                            <a:rPr lang="en-CA" i="1">
                              <a:latin typeface="Cambria Math" panose="02040503050406030204" pitchFamily="18" charset="0"/>
                            </a:rPr>
                            <m:t>𝐻</m:t>
                          </m:r>
                        </m:e>
                      </m:sPre>
                      <m:r>
                        <a:rPr lang="en-CA" i="1">
                          <a:latin typeface="Cambria Math" panose="02040503050406030204" pitchFamily="18" charset="0"/>
                          <a:ea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2</m:t>
                          </m:r>
                        </m:sub>
                        <m:sup>
                          <m:r>
                            <a:rPr lang="en-CA" b="0" i="1" smtClean="0">
                              <a:latin typeface="Cambria Math" panose="02040503050406030204" pitchFamily="18" charset="0"/>
                            </a:rPr>
                            <m:t>3</m:t>
                          </m:r>
                        </m:sup>
                        <m:e>
                          <m:r>
                            <a:rPr lang="en-CA" i="1">
                              <a:latin typeface="Cambria Math" panose="02040503050406030204" pitchFamily="18" charset="0"/>
                            </a:rPr>
                            <m:t>𝐻</m:t>
                          </m:r>
                          <m:r>
                            <a:rPr lang="en-CA" b="0" i="1" smtClean="0">
                              <a:latin typeface="Cambria Math" panose="02040503050406030204" pitchFamily="18" charset="0"/>
                            </a:rPr>
                            <m:t>𝑒</m:t>
                          </m:r>
                        </m:e>
                      </m:sPre>
                      <m:r>
                        <a:rPr lang="en-CA" i="1">
                          <a:latin typeface="Cambria Math" panose="02040503050406030204" pitchFamily="18" charset="0"/>
                        </a:rPr>
                        <m:t>+</m:t>
                      </m:r>
                      <m:r>
                        <a:rPr lang="en-CA" i="1" smtClean="0">
                          <a:latin typeface="Cambria Math" panose="02040503050406030204" pitchFamily="18" charset="0"/>
                          <a:ea typeface="Cambria Math" panose="02040503050406030204" pitchFamily="18" charset="0"/>
                        </a:rPr>
                        <m:t>𝛾</m:t>
                      </m:r>
                    </m:oMath>
                  </m:oMathPara>
                </a14:m>
                <a:endParaRPr lang="en-CA" dirty="0" smtClean="0"/>
              </a:p>
              <a:p>
                <a:pPr lvl="1"/>
                <a:r>
                  <a:rPr lang="en-CA" dirty="0" smtClean="0"/>
                  <a:t>Finally, two of Helium-3 nuclei fuse to make Helium-4 and two protons.</a:t>
                </a:r>
              </a:p>
              <a:p>
                <a:pPr marL="454914" lvl="1" indent="0">
                  <a:buNone/>
                </a:pPr>
                <a14:m>
                  <m:oMathPara xmlns:m="http://schemas.openxmlformats.org/officeDocument/2006/math">
                    <m:oMathParaPr>
                      <m:jc m:val="centerGroup"/>
                    </m:oMathParaPr>
                    <m:oMath xmlns:m="http://schemas.openxmlformats.org/officeDocument/2006/math">
                      <m:sPre>
                        <m:sPrePr>
                          <m:ctrlPr>
                            <a:rPr lang="en-CA" i="1">
                              <a:latin typeface="Cambria Math" panose="02040503050406030204" pitchFamily="18" charset="0"/>
                            </a:rPr>
                          </m:ctrlPr>
                        </m:sPrePr>
                        <m:sub>
                          <m:r>
                            <a:rPr lang="en-CA" b="0" i="1" smtClean="0">
                              <a:latin typeface="Cambria Math" panose="02040503050406030204" pitchFamily="18" charset="0"/>
                            </a:rPr>
                            <m:t>2</m:t>
                          </m:r>
                        </m:sub>
                        <m:sup>
                          <m:r>
                            <a:rPr lang="en-CA" b="0" i="1" smtClean="0">
                              <a:latin typeface="Cambria Math" panose="02040503050406030204" pitchFamily="18" charset="0"/>
                            </a:rPr>
                            <m:t>3</m:t>
                          </m:r>
                        </m:sup>
                        <m:e>
                          <m:r>
                            <a:rPr lang="en-CA" i="1">
                              <a:latin typeface="Cambria Math" panose="02040503050406030204" pitchFamily="18" charset="0"/>
                            </a:rPr>
                            <m:t>𝐻</m:t>
                          </m:r>
                          <m:r>
                            <a:rPr lang="en-CA" b="0" i="1" smtClean="0">
                              <a:latin typeface="Cambria Math" panose="02040503050406030204" pitchFamily="18" charset="0"/>
                            </a:rPr>
                            <m:t>𝑒</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2</m:t>
                          </m:r>
                        </m:sub>
                        <m:sup>
                          <m:r>
                            <a:rPr lang="en-CA" b="0" i="1" smtClean="0">
                              <a:latin typeface="Cambria Math" panose="02040503050406030204" pitchFamily="18" charset="0"/>
                            </a:rPr>
                            <m:t>3</m:t>
                          </m:r>
                        </m:sup>
                        <m:e>
                          <m:r>
                            <a:rPr lang="en-CA" i="1">
                              <a:latin typeface="Cambria Math" panose="02040503050406030204" pitchFamily="18" charset="0"/>
                            </a:rPr>
                            <m:t>𝐻</m:t>
                          </m:r>
                          <m:r>
                            <a:rPr lang="en-CA" b="0" i="1" smtClean="0">
                              <a:latin typeface="Cambria Math" panose="02040503050406030204" pitchFamily="18" charset="0"/>
                            </a:rPr>
                            <m:t>𝑒</m:t>
                          </m:r>
                        </m:e>
                      </m:sPre>
                      <m:r>
                        <a:rPr lang="en-CA" i="1">
                          <a:latin typeface="Cambria Math" panose="02040503050406030204" pitchFamily="18" charset="0"/>
                          <a:ea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2</m:t>
                          </m:r>
                        </m:sub>
                        <m:sup>
                          <m:r>
                            <a:rPr lang="en-CA" b="0" i="1" smtClean="0">
                              <a:latin typeface="Cambria Math" panose="02040503050406030204" pitchFamily="18" charset="0"/>
                            </a:rPr>
                            <m:t>4</m:t>
                          </m:r>
                        </m:sup>
                        <m:e>
                          <m:r>
                            <a:rPr lang="en-CA" i="1">
                              <a:latin typeface="Cambria Math" panose="02040503050406030204" pitchFamily="18" charset="0"/>
                            </a:rPr>
                            <m:t>𝐻𝑒</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i="1">
                              <a:latin typeface="Cambria Math" panose="02040503050406030204" pitchFamily="18" charset="0"/>
                            </a:rPr>
                            <m:t>1</m:t>
                          </m:r>
                        </m:sup>
                        <m:e>
                          <m:r>
                            <a:rPr lang="en-CA" i="1">
                              <a:latin typeface="Cambria Math" panose="02040503050406030204" pitchFamily="18" charset="0"/>
                            </a:rPr>
                            <m:t>𝐻</m:t>
                          </m:r>
                        </m:e>
                      </m:sPre>
                      <m:r>
                        <a:rPr lang="en-CA" b="0" i="1" smtClean="0">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i="1">
                              <a:latin typeface="Cambria Math" panose="02040503050406030204" pitchFamily="18" charset="0"/>
                            </a:rPr>
                            <m:t>1</m:t>
                          </m:r>
                        </m:sup>
                        <m:e>
                          <m:r>
                            <a:rPr lang="en-CA" i="1">
                              <a:latin typeface="Cambria Math" panose="02040503050406030204" pitchFamily="18" charset="0"/>
                            </a:rPr>
                            <m:t>𝐻</m:t>
                          </m:r>
                        </m:e>
                      </m:sPre>
                    </m:oMath>
                  </m:oMathPara>
                </a14:m>
                <a:endParaRPr lang="en-CA" dirty="0"/>
              </a:p>
              <a:p>
                <a:pPr lvl="1"/>
                <a:endParaRPr lang="en-CA" dirty="0" smtClean="0"/>
              </a:p>
              <a:p>
                <a:pPr lvl="1"/>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00336" y="1916832"/>
                <a:ext cx="5655840" cy="3672408"/>
              </a:xfrm>
              <a:blipFill rotWithShape="0">
                <a:blip r:embed="rId2"/>
                <a:stretch>
                  <a:fillRect t="-2819" r="-431"/>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10" name="Picture 7" descr="The Proton-proton chain dominates in stars the size of the Sun or smaller.">
            <a:hlinkClick r:id="rId3" tooltip="&quot;The Proton-proton chain dominates in stars the size of the Sun or smaller.&quot;"/>
          </p:cNvPr>
          <p:cNvPicPr>
            <a:picLocks noChangeAspect="1" noChangeArrowheads="1"/>
          </p:cNvPicPr>
          <p:nvPr/>
        </p:nvPicPr>
        <p:blipFill>
          <a:blip r:embed="rId4" r:link="rId5" cstate="print"/>
          <a:srcRect/>
          <a:stretch>
            <a:fillRect/>
          </a:stretch>
        </p:blipFill>
        <p:spPr bwMode="auto">
          <a:xfrm>
            <a:off x="6346409" y="1688504"/>
            <a:ext cx="2571862" cy="3625008"/>
          </a:xfrm>
          <a:prstGeom prst="rect">
            <a:avLst/>
          </a:prstGeom>
          <a:noFill/>
          <a:ln w="9525">
            <a:noFill/>
            <a:miter lim="800000"/>
            <a:headEnd/>
            <a:tailEnd/>
          </a:ln>
        </p:spPr>
      </p:pic>
      <p:sp>
        <p:nvSpPr>
          <p:cNvPr id="11" name="TextBox 10"/>
          <p:cNvSpPr txBox="1"/>
          <p:nvPr/>
        </p:nvSpPr>
        <p:spPr>
          <a:xfrm>
            <a:off x="6192180" y="5373216"/>
            <a:ext cx="2880320" cy="307777"/>
          </a:xfrm>
          <a:prstGeom prst="rect">
            <a:avLst/>
          </a:prstGeom>
          <a:noFill/>
        </p:spPr>
        <p:txBody>
          <a:bodyPr wrap="square" rtlCol="0">
            <a:spAutoFit/>
          </a:bodyPr>
          <a:lstStyle/>
          <a:p>
            <a:r>
              <a:rPr lang="en-CA" sz="700" dirty="0"/>
              <a:t>By </a:t>
            </a:r>
            <a:r>
              <a:rPr lang="en-CA" sz="700" dirty="0" err="1"/>
              <a:t>Borb</a:t>
            </a:r>
            <a:r>
              <a:rPr lang="en-CA" sz="700" dirty="0"/>
              <a:t>, CC BY-SA 3.0, https://commons.wikimedia.org/w/index.php?curid=680469</a:t>
            </a:r>
          </a:p>
        </p:txBody>
      </p:sp>
    </p:spTree>
    <p:extLst>
      <p:ext uri="{BB962C8B-B14F-4D97-AF65-F5344CB8AC3E}">
        <p14:creationId xmlns:p14="http://schemas.microsoft.com/office/powerpoint/2010/main" val="3934953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3822" y="1412776"/>
            <a:ext cx="2664296" cy="30243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sp>
        <p:nvSpPr>
          <p:cNvPr id="2" name="Title 1"/>
          <p:cNvSpPr>
            <a:spLocks noGrp="1"/>
          </p:cNvSpPr>
          <p:nvPr>
            <p:ph type="title"/>
          </p:nvPr>
        </p:nvSpPr>
        <p:spPr>
          <a:xfrm>
            <a:off x="914400" y="512063"/>
            <a:ext cx="7772400" cy="1210381"/>
          </a:xfrm>
        </p:spPr>
        <p:txBody>
          <a:bodyPr/>
          <a:lstStyle/>
          <a:p>
            <a:r>
              <a:rPr lang="en-CA" sz="2800" dirty="0" smtClean="0"/>
              <a:t>Nucleosynthesis: CNO Cycle</a:t>
            </a:r>
            <a:br>
              <a:rPr lang="en-CA" sz="2800" dirty="0" smtClean="0"/>
            </a:br>
            <a:r>
              <a:rPr lang="en-CA" sz="2800" dirty="0" smtClean="0">
                <a:solidFill>
                  <a:srgbClr val="FF0000"/>
                </a:solidFill>
              </a:rPr>
              <a:t>Additional Higher Level (AHL) ONLY</a:t>
            </a:r>
            <a:endParaRPr lang="en-CA" sz="2800" dirty="0">
              <a:solidFill>
                <a:srgbClr val="FF0000"/>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00336" y="1916832"/>
                <a:ext cx="5799856" cy="4248472"/>
              </a:xfrm>
            </p:spPr>
            <p:txBody>
              <a:bodyPr>
                <a:normAutofit fontScale="47500" lnSpcReduction="20000"/>
              </a:bodyPr>
              <a:lstStyle/>
              <a:p>
                <a:r>
                  <a:rPr lang="en-CA" dirty="0" smtClean="0"/>
                  <a:t>CNO Cycle occurs in higher mass (therefore hotter ~ a minimum core temp of 2x10</a:t>
                </a:r>
                <a:r>
                  <a:rPr lang="en-CA" baseline="30000" dirty="0" smtClean="0"/>
                  <a:t>7</a:t>
                </a:r>
                <a:r>
                  <a:rPr lang="en-CA" dirty="0" smtClean="0"/>
                  <a:t> k is required):</a:t>
                </a:r>
              </a:p>
              <a:p>
                <a:r>
                  <a:rPr lang="en-CA" dirty="0" smtClean="0"/>
                  <a:t>The CNO Cycle has six steps</a:t>
                </a:r>
              </a:p>
              <a:p>
                <a:pPr lvl="1"/>
                <a:r>
                  <a:rPr lang="en-CA" dirty="0" smtClean="0"/>
                  <a:t>A proton fuses with a Carbon-12 nucleus.  This produces Nitrogen-13 and a gamma-ray photon.</a:t>
                </a:r>
              </a:p>
              <a:p>
                <a:pPr marL="454914" lvl="1" indent="0">
                  <a:buNone/>
                </a:pPr>
                <a14:m>
                  <m:oMathPara xmlns:m="http://schemas.openxmlformats.org/officeDocument/2006/math">
                    <m:oMathParaPr>
                      <m:jc m:val="centerGroup"/>
                    </m:oMathParaPr>
                    <m:oMath xmlns:m="http://schemas.openxmlformats.org/officeDocument/2006/math">
                      <m:sPre>
                        <m:sPrePr>
                          <m:ctrlPr>
                            <a:rPr lang="en-CA" i="1" smtClean="0">
                              <a:latin typeface="Cambria Math" panose="02040503050406030204" pitchFamily="18" charset="0"/>
                            </a:rPr>
                          </m:ctrlPr>
                        </m:sPrePr>
                        <m:sub>
                          <m:r>
                            <a:rPr lang="en-CA" b="0" i="1" smtClean="0">
                              <a:latin typeface="Cambria Math" panose="02040503050406030204" pitchFamily="18" charset="0"/>
                            </a:rPr>
                            <m:t>1</m:t>
                          </m:r>
                        </m:sub>
                        <m:sup>
                          <m:r>
                            <a:rPr lang="en-CA" b="0" i="1" smtClean="0">
                              <a:latin typeface="Cambria Math" panose="02040503050406030204" pitchFamily="18" charset="0"/>
                            </a:rPr>
                            <m:t>1</m:t>
                          </m:r>
                        </m:sup>
                        <m:e>
                          <m:r>
                            <a:rPr lang="en-CA" b="0" i="1" smtClean="0">
                              <a:latin typeface="Cambria Math" panose="02040503050406030204" pitchFamily="18" charset="0"/>
                            </a:rPr>
                            <m:t>𝐻</m:t>
                          </m:r>
                        </m:e>
                      </m:sPre>
                      <m:r>
                        <a:rPr lang="en-CA" b="0" i="1" smtClean="0">
                          <a:latin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6</m:t>
                          </m:r>
                        </m:sub>
                        <m:sup>
                          <m:r>
                            <a:rPr lang="en-CA" i="1">
                              <a:latin typeface="Cambria Math" panose="02040503050406030204" pitchFamily="18" charset="0"/>
                            </a:rPr>
                            <m:t>1</m:t>
                          </m:r>
                          <m:r>
                            <a:rPr lang="en-CA" b="0" i="1" smtClean="0">
                              <a:latin typeface="Cambria Math" panose="02040503050406030204" pitchFamily="18" charset="0"/>
                            </a:rPr>
                            <m:t>2</m:t>
                          </m:r>
                        </m:sup>
                        <m:e>
                          <m:r>
                            <a:rPr lang="en-CA" b="0" i="1" smtClean="0">
                              <a:latin typeface="Cambria Math" panose="02040503050406030204" pitchFamily="18" charset="0"/>
                            </a:rPr>
                            <m:t>𝐶</m:t>
                          </m:r>
                        </m:e>
                      </m:sPre>
                      <m:r>
                        <a:rPr lang="en-CA" i="1" smtClean="0">
                          <a:latin typeface="Cambria Math" panose="02040503050406030204" pitchFamily="18" charset="0"/>
                          <a:ea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7</m:t>
                          </m:r>
                        </m:sub>
                        <m:sup>
                          <m:r>
                            <a:rPr lang="en-CA" b="0" i="1" smtClean="0">
                              <a:latin typeface="Cambria Math" panose="02040503050406030204" pitchFamily="18" charset="0"/>
                            </a:rPr>
                            <m:t>13</m:t>
                          </m:r>
                        </m:sup>
                        <m:e>
                          <m:r>
                            <a:rPr lang="en-CA" b="0" i="1" smtClean="0">
                              <a:latin typeface="Cambria Math" panose="02040503050406030204" pitchFamily="18" charset="0"/>
                            </a:rPr>
                            <m:t>𝑁</m:t>
                          </m:r>
                        </m:e>
                      </m:sPre>
                      <m:r>
                        <a:rPr lang="en-CA" b="0" i="1" smtClean="0">
                          <a:latin typeface="Cambria Math" panose="02040503050406030204" pitchFamily="18" charset="0"/>
                        </a:rPr>
                        <m:t>+</m:t>
                      </m:r>
                      <m:r>
                        <a:rPr lang="en-CA" i="1">
                          <a:latin typeface="Cambria Math" panose="02040503050406030204" pitchFamily="18" charset="0"/>
                          <a:ea typeface="Cambria Math" panose="02040503050406030204" pitchFamily="18" charset="0"/>
                        </a:rPr>
                        <m:t>𝛾</m:t>
                      </m:r>
                    </m:oMath>
                  </m:oMathPara>
                </a14:m>
                <a:endParaRPr lang="en-CA" dirty="0" smtClean="0"/>
              </a:p>
              <a:p>
                <a:pPr lvl="1"/>
                <a:r>
                  <a:rPr lang="en-CA" dirty="0" smtClean="0"/>
                  <a:t>The Nitrogen is unstable and it decays by releasing a positron and a neutrino</a:t>
                </a:r>
              </a:p>
              <a:p>
                <a:pPr marL="454914" lvl="1" indent="0">
                  <a:buNone/>
                </a:pPr>
                <a14:m>
                  <m:oMathPara xmlns:m="http://schemas.openxmlformats.org/officeDocument/2006/math">
                    <m:oMathParaPr>
                      <m:jc m:val="centerGroup"/>
                    </m:oMathParaPr>
                    <m:oMath xmlns:m="http://schemas.openxmlformats.org/officeDocument/2006/math">
                      <m:sPre>
                        <m:sPrePr>
                          <m:ctrlPr>
                            <a:rPr lang="en-CA" i="1">
                              <a:latin typeface="Cambria Math" panose="02040503050406030204" pitchFamily="18" charset="0"/>
                            </a:rPr>
                          </m:ctrlPr>
                        </m:sPrePr>
                        <m:sub>
                          <m:r>
                            <a:rPr lang="en-CA" b="0" i="1" smtClean="0">
                              <a:latin typeface="Cambria Math" panose="02040503050406030204" pitchFamily="18" charset="0"/>
                            </a:rPr>
                            <m:t>7</m:t>
                          </m:r>
                        </m:sub>
                        <m:sup>
                          <m:r>
                            <a:rPr lang="en-CA" i="1">
                              <a:latin typeface="Cambria Math" panose="02040503050406030204" pitchFamily="18" charset="0"/>
                            </a:rPr>
                            <m:t>13</m:t>
                          </m:r>
                        </m:sup>
                        <m:e>
                          <m:r>
                            <a:rPr lang="en-CA" i="1">
                              <a:latin typeface="Cambria Math" panose="02040503050406030204" pitchFamily="18" charset="0"/>
                            </a:rPr>
                            <m:t>𝑁</m:t>
                          </m:r>
                        </m:e>
                      </m:sPre>
                      <m:r>
                        <a:rPr lang="en-CA" i="1">
                          <a:latin typeface="Cambria Math" panose="02040503050406030204" pitchFamily="18" charset="0"/>
                          <a:ea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6</m:t>
                          </m:r>
                        </m:sub>
                        <m:sup>
                          <m:r>
                            <a:rPr lang="en-CA" b="0" i="1" smtClean="0">
                              <a:latin typeface="Cambria Math" panose="02040503050406030204" pitchFamily="18" charset="0"/>
                            </a:rPr>
                            <m:t>13</m:t>
                          </m:r>
                        </m:sup>
                        <m:e>
                          <m:r>
                            <a:rPr lang="en-CA" i="1" smtClean="0">
                              <a:latin typeface="Cambria Math" panose="02040503050406030204" pitchFamily="18" charset="0"/>
                            </a:rPr>
                            <m:t>𝐶</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i="1">
                              <a:latin typeface="Cambria Math" panose="02040503050406030204" pitchFamily="18" charset="0"/>
                            </a:rPr>
                            <m:t>0</m:t>
                          </m:r>
                        </m:sup>
                        <m:e>
                          <m:r>
                            <a:rPr lang="en-CA" i="1">
                              <a:latin typeface="Cambria Math" panose="02040503050406030204" pitchFamily="18" charset="0"/>
                            </a:rPr>
                            <m:t>𝑒</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0</m:t>
                          </m:r>
                        </m:sub>
                        <m:sup>
                          <m:r>
                            <a:rPr lang="en-CA" i="1">
                              <a:latin typeface="Cambria Math" panose="02040503050406030204" pitchFamily="18" charset="0"/>
                            </a:rPr>
                            <m:t>0</m:t>
                          </m:r>
                        </m:sup>
                        <m:e>
                          <m:r>
                            <a:rPr lang="en-CA" i="1">
                              <a:latin typeface="Cambria Math" panose="02040503050406030204" pitchFamily="18" charset="0"/>
                            </a:rPr>
                            <m:t>𝑣</m:t>
                          </m:r>
                        </m:e>
                      </m:sPre>
                    </m:oMath>
                  </m:oMathPara>
                </a14:m>
                <a:endParaRPr lang="en-CA" dirty="0" smtClean="0"/>
              </a:p>
              <a:p>
                <a:pPr lvl="1"/>
                <a:r>
                  <a:rPr lang="en-CA" dirty="0" smtClean="0"/>
                  <a:t>The Carbon-13 then joins with another proton to give Nitrogen-14 and a gamma ray.</a:t>
                </a:r>
              </a:p>
              <a:p>
                <a:pPr marL="454914" lvl="1" indent="0">
                  <a:buNone/>
                </a:pPr>
                <a14:m>
                  <m:oMathPara xmlns:m="http://schemas.openxmlformats.org/officeDocument/2006/math">
                    <m:oMathParaPr>
                      <m:jc m:val="centerGroup"/>
                    </m:oMathParaPr>
                    <m:oMath xmlns:m="http://schemas.openxmlformats.org/officeDocument/2006/math">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i="1">
                              <a:latin typeface="Cambria Math" panose="02040503050406030204" pitchFamily="18" charset="0"/>
                            </a:rPr>
                            <m:t>1</m:t>
                          </m:r>
                        </m:sup>
                        <m:e>
                          <m:r>
                            <a:rPr lang="en-CA" i="1">
                              <a:latin typeface="Cambria Math" panose="02040503050406030204" pitchFamily="18" charset="0"/>
                            </a:rPr>
                            <m:t>𝐻</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6</m:t>
                          </m:r>
                        </m:sub>
                        <m:sup>
                          <m:r>
                            <a:rPr lang="en-CA" b="0" i="1" smtClean="0">
                              <a:latin typeface="Cambria Math" panose="02040503050406030204" pitchFamily="18" charset="0"/>
                            </a:rPr>
                            <m:t>13</m:t>
                          </m:r>
                        </m:sup>
                        <m:e>
                          <m:r>
                            <a:rPr lang="en-CA" b="0" i="1" smtClean="0">
                              <a:latin typeface="Cambria Math" panose="02040503050406030204" pitchFamily="18" charset="0"/>
                            </a:rPr>
                            <m:t>𝐶</m:t>
                          </m:r>
                        </m:e>
                      </m:sPre>
                      <m:r>
                        <a:rPr lang="en-CA" i="1">
                          <a:latin typeface="Cambria Math" panose="02040503050406030204" pitchFamily="18" charset="0"/>
                          <a:ea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7</m:t>
                          </m:r>
                        </m:sub>
                        <m:sup>
                          <m:r>
                            <a:rPr lang="en-CA" i="1">
                              <a:latin typeface="Cambria Math" panose="02040503050406030204" pitchFamily="18" charset="0"/>
                            </a:rPr>
                            <m:t>1</m:t>
                          </m:r>
                          <m:r>
                            <a:rPr lang="en-CA" b="0" i="1" smtClean="0">
                              <a:latin typeface="Cambria Math" panose="02040503050406030204" pitchFamily="18" charset="0"/>
                            </a:rPr>
                            <m:t>4</m:t>
                          </m:r>
                        </m:sup>
                        <m:e>
                          <m:r>
                            <a:rPr lang="en-CA" i="1">
                              <a:latin typeface="Cambria Math" panose="02040503050406030204" pitchFamily="18" charset="0"/>
                            </a:rPr>
                            <m:t>𝑁</m:t>
                          </m:r>
                        </m:e>
                      </m:sPre>
                      <m:r>
                        <a:rPr lang="en-CA" i="1">
                          <a:latin typeface="Cambria Math" panose="02040503050406030204" pitchFamily="18" charset="0"/>
                        </a:rPr>
                        <m:t>+</m:t>
                      </m:r>
                      <m:r>
                        <a:rPr lang="en-CA" i="1">
                          <a:latin typeface="Cambria Math" panose="02040503050406030204" pitchFamily="18" charset="0"/>
                          <a:ea typeface="Cambria Math" panose="02040503050406030204" pitchFamily="18" charset="0"/>
                        </a:rPr>
                        <m:t>𝛾</m:t>
                      </m:r>
                    </m:oMath>
                  </m:oMathPara>
                </a14:m>
                <a:endParaRPr lang="en-CA" dirty="0" smtClean="0"/>
              </a:p>
              <a:p>
                <a:pPr lvl="1"/>
                <a:r>
                  <a:rPr lang="en-CA" dirty="0" smtClean="0"/>
                  <a:t>Then the Nitrogen-14 fuses with a proton to create Oxygen-15 (and a gamma ray).</a:t>
                </a:r>
                <a:endParaRPr lang="en-CA" dirty="0"/>
              </a:p>
              <a:p>
                <a:pPr marL="454914" lvl="1" indent="0">
                  <a:buNone/>
                </a:pPr>
                <a14:m>
                  <m:oMathPara xmlns:m="http://schemas.openxmlformats.org/officeDocument/2006/math">
                    <m:oMathParaPr>
                      <m:jc m:val="centerGroup"/>
                    </m:oMathParaPr>
                    <m:oMath xmlns:m="http://schemas.openxmlformats.org/officeDocument/2006/math">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i="1">
                              <a:latin typeface="Cambria Math" panose="02040503050406030204" pitchFamily="18" charset="0"/>
                            </a:rPr>
                            <m:t>1</m:t>
                          </m:r>
                        </m:sup>
                        <m:e>
                          <m:r>
                            <a:rPr lang="en-CA" i="1">
                              <a:latin typeface="Cambria Math" panose="02040503050406030204" pitchFamily="18" charset="0"/>
                            </a:rPr>
                            <m:t>𝐻</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7</m:t>
                          </m:r>
                        </m:sub>
                        <m:sup>
                          <m:r>
                            <a:rPr lang="en-CA" i="1">
                              <a:latin typeface="Cambria Math" panose="02040503050406030204" pitchFamily="18" charset="0"/>
                            </a:rPr>
                            <m:t>1</m:t>
                          </m:r>
                          <m:r>
                            <a:rPr lang="en-CA" b="0" i="1" smtClean="0">
                              <a:latin typeface="Cambria Math" panose="02040503050406030204" pitchFamily="18" charset="0"/>
                            </a:rPr>
                            <m:t>4</m:t>
                          </m:r>
                        </m:sup>
                        <m:e>
                          <m:r>
                            <a:rPr lang="en-CA" i="1">
                              <a:latin typeface="Cambria Math" panose="02040503050406030204" pitchFamily="18" charset="0"/>
                            </a:rPr>
                            <m:t>𝑁</m:t>
                          </m:r>
                        </m:e>
                      </m:sPre>
                      <m:r>
                        <a:rPr lang="en-CA" i="1">
                          <a:latin typeface="Cambria Math" panose="02040503050406030204" pitchFamily="18" charset="0"/>
                          <a:ea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8</m:t>
                          </m:r>
                        </m:sub>
                        <m:sup>
                          <m:r>
                            <a:rPr lang="en-CA" i="1">
                              <a:latin typeface="Cambria Math" panose="02040503050406030204" pitchFamily="18" charset="0"/>
                            </a:rPr>
                            <m:t>1</m:t>
                          </m:r>
                          <m:r>
                            <a:rPr lang="en-CA" b="0" i="1" smtClean="0">
                              <a:latin typeface="Cambria Math" panose="02040503050406030204" pitchFamily="18" charset="0"/>
                            </a:rPr>
                            <m:t>5</m:t>
                          </m:r>
                        </m:sup>
                        <m:e>
                          <m:r>
                            <a:rPr lang="en-CA" b="0" i="1" smtClean="0">
                              <a:latin typeface="Cambria Math" panose="02040503050406030204" pitchFamily="18" charset="0"/>
                            </a:rPr>
                            <m:t>𝑂</m:t>
                          </m:r>
                        </m:e>
                      </m:sPre>
                      <m:r>
                        <a:rPr lang="en-CA" i="1">
                          <a:latin typeface="Cambria Math" panose="02040503050406030204" pitchFamily="18" charset="0"/>
                        </a:rPr>
                        <m:t>+</m:t>
                      </m:r>
                      <m:r>
                        <a:rPr lang="en-CA" i="1">
                          <a:latin typeface="Cambria Math" panose="02040503050406030204" pitchFamily="18" charset="0"/>
                          <a:ea typeface="Cambria Math" panose="02040503050406030204" pitchFamily="18" charset="0"/>
                        </a:rPr>
                        <m:t>𝛾</m:t>
                      </m:r>
                    </m:oMath>
                  </m:oMathPara>
                </a14:m>
                <a:endParaRPr lang="en-CA" dirty="0" smtClean="0"/>
              </a:p>
              <a:p>
                <a:pPr lvl="1"/>
                <a:r>
                  <a:rPr lang="en-CA" dirty="0" smtClean="0"/>
                  <a:t>The Oxygen is unstable and undergoes positron decay to become Nitrogen-15</a:t>
                </a:r>
              </a:p>
              <a:p>
                <a:pPr marL="454914" lvl="1" indent="0">
                  <a:buNone/>
                </a:pPr>
                <a14:m>
                  <m:oMathPara xmlns:m="http://schemas.openxmlformats.org/officeDocument/2006/math">
                    <m:oMathParaPr>
                      <m:jc m:val="centerGroup"/>
                    </m:oMathParaPr>
                    <m:oMath xmlns:m="http://schemas.openxmlformats.org/officeDocument/2006/math">
                      <m:sPre>
                        <m:sPrePr>
                          <m:ctrlPr>
                            <a:rPr lang="en-CA" i="1">
                              <a:latin typeface="Cambria Math" panose="02040503050406030204" pitchFamily="18" charset="0"/>
                            </a:rPr>
                          </m:ctrlPr>
                        </m:sPrePr>
                        <m:sub>
                          <m:r>
                            <a:rPr lang="en-CA" b="0" i="1" smtClean="0">
                              <a:latin typeface="Cambria Math" panose="02040503050406030204" pitchFamily="18" charset="0"/>
                            </a:rPr>
                            <m:t>8</m:t>
                          </m:r>
                        </m:sub>
                        <m:sup>
                          <m:r>
                            <a:rPr lang="en-CA" i="1">
                              <a:latin typeface="Cambria Math" panose="02040503050406030204" pitchFamily="18" charset="0"/>
                            </a:rPr>
                            <m:t>1</m:t>
                          </m:r>
                          <m:r>
                            <a:rPr lang="en-CA" b="0" i="1" smtClean="0">
                              <a:latin typeface="Cambria Math" panose="02040503050406030204" pitchFamily="18" charset="0"/>
                            </a:rPr>
                            <m:t>5</m:t>
                          </m:r>
                        </m:sup>
                        <m:e>
                          <m:r>
                            <a:rPr lang="en-CA" b="0" i="1" smtClean="0">
                              <a:latin typeface="Cambria Math" panose="02040503050406030204" pitchFamily="18" charset="0"/>
                            </a:rPr>
                            <m:t>𝑂</m:t>
                          </m:r>
                        </m:e>
                      </m:sPre>
                      <m:r>
                        <a:rPr lang="en-CA" i="1">
                          <a:latin typeface="Cambria Math" panose="02040503050406030204" pitchFamily="18" charset="0"/>
                          <a:ea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7</m:t>
                          </m:r>
                        </m:sub>
                        <m:sup>
                          <m:r>
                            <a:rPr lang="en-CA" i="1">
                              <a:latin typeface="Cambria Math" panose="02040503050406030204" pitchFamily="18" charset="0"/>
                            </a:rPr>
                            <m:t>1</m:t>
                          </m:r>
                          <m:r>
                            <a:rPr lang="en-CA" b="0" i="1" smtClean="0">
                              <a:latin typeface="Cambria Math" panose="02040503050406030204" pitchFamily="18" charset="0"/>
                            </a:rPr>
                            <m:t>5</m:t>
                          </m:r>
                        </m:sup>
                        <m:e>
                          <m:r>
                            <a:rPr lang="en-CA" b="0" i="1" smtClean="0">
                              <a:latin typeface="Cambria Math" panose="02040503050406030204" pitchFamily="18" charset="0"/>
                            </a:rPr>
                            <m:t>𝑁</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i="1">
                              <a:latin typeface="Cambria Math" panose="02040503050406030204" pitchFamily="18" charset="0"/>
                            </a:rPr>
                            <m:t>0</m:t>
                          </m:r>
                        </m:sup>
                        <m:e>
                          <m:r>
                            <a:rPr lang="en-CA" i="1">
                              <a:latin typeface="Cambria Math" panose="02040503050406030204" pitchFamily="18" charset="0"/>
                            </a:rPr>
                            <m:t>𝑒</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0</m:t>
                          </m:r>
                        </m:sub>
                        <m:sup>
                          <m:r>
                            <a:rPr lang="en-CA" i="1">
                              <a:latin typeface="Cambria Math" panose="02040503050406030204" pitchFamily="18" charset="0"/>
                            </a:rPr>
                            <m:t>0</m:t>
                          </m:r>
                        </m:sup>
                        <m:e>
                          <m:r>
                            <a:rPr lang="en-CA" i="1">
                              <a:latin typeface="Cambria Math" panose="02040503050406030204" pitchFamily="18" charset="0"/>
                            </a:rPr>
                            <m:t>𝑣</m:t>
                          </m:r>
                        </m:e>
                      </m:sPre>
                    </m:oMath>
                  </m:oMathPara>
                </a14:m>
                <a:endParaRPr lang="en-CA" dirty="0" smtClean="0"/>
              </a:p>
              <a:p>
                <a:pPr lvl="1"/>
                <a:r>
                  <a:rPr lang="en-CA" dirty="0" smtClean="0"/>
                  <a:t>The Nitrogen-15 then joins with a proton to produce carbon-12 and helium-4</a:t>
                </a:r>
              </a:p>
              <a:p>
                <a:pPr marL="454914" lvl="1" indent="0">
                  <a:buNone/>
                </a:pPr>
                <a14:m>
                  <m:oMathPara xmlns:m="http://schemas.openxmlformats.org/officeDocument/2006/math">
                    <m:oMathParaPr>
                      <m:jc m:val="centerGroup"/>
                    </m:oMathParaPr>
                    <m:oMath xmlns:m="http://schemas.openxmlformats.org/officeDocument/2006/math">
                      <m:sPre>
                        <m:sPrePr>
                          <m:ctrlPr>
                            <a:rPr lang="en-CA" i="1">
                              <a:latin typeface="Cambria Math" panose="02040503050406030204" pitchFamily="18" charset="0"/>
                            </a:rPr>
                          </m:ctrlPr>
                        </m:sPrePr>
                        <m:sub>
                          <m:r>
                            <a:rPr lang="en-CA" i="1">
                              <a:latin typeface="Cambria Math" panose="02040503050406030204" pitchFamily="18" charset="0"/>
                            </a:rPr>
                            <m:t>1</m:t>
                          </m:r>
                        </m:sub>
                        <m:sup>
                          <m:r>
                            <a:rPr lang="en-CA" i="1">
                              <a:latin typeface="Cambria Math" panose="02040503050406030204" pitchFamily="18" charset="0"/>
                            </a:rPr>
                            <m:t>1</m:t>
                          </m:r>
                        </m:sup>
                        <m:e>
                          <m:r>
                            <a:rPr lang="en-CA" i="1">
                              <a:latin typeface="Cambria Math" panose="02040503050406030204" pitchFamily="18" charset="0"/>
                            </a:rPr>
                            <m:t>𝐻</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7</m:t>
                          </m:r>
                        </m:sub>
                        <m:sup>
                          <m:r>
                            <a:rPr lang="en-CA" i="1">
                              <a:latin typeface="Cambria Math" panose="02040503050406030204" pitchFamily="18" charset="0"/>
                            </a:rPr>
                            <m:t>1</m:t>
                          </m:r>
                          <m:r>
                            <a:rPr lang="en-CA" b="0" i="1" smtClean="0">
                              <a:latin typeface="Cambria Math" panose="02040503050406030204" pitchFamily="18" charset="0"/>
                            </a:rPr>
                            <m:t>5</m:t>
                          </m:r>
                        </m:sup>
                        <m:e>
                          <m:r>
                            <a:rPr lang="en-CA" i="1">
                              <a:latin typeface="Cambria Math" panose="02040503050406030204" pitchFamily="18" charset="0"/>
                            </a:rPr>
                            <m:t>𝑁</m:t>
                          </m:r>
                        </m:e>
                      </m:sPre>
                      <m:r>
                        <a:rPr lang="en-CA" i="1">
                          <a:latin typeface="Cambria Math" panose="02040503050406030204" pitchFamily="18" charset="0"/>
                          <a:ea typeface="Cambria Math" panose="02040503050406030204" pitchFamily="18" charset="0"/>
                        </a:rPr>
                        <m:t>→</m:t>
                      </m:r>
                      <m:sPre>
                        <m:sPrePr>
                          <m:ctrlPr>
                            <a:rPr lang="en-CA" i="1">
                              <a:latin typeface="Cambria Math" panose="02040503050406030204" pitchFamily="18" charset="0"/>
                            </a:rPr>
                          </m:ctrlPr>
                        </m:sPrePr>
                        <m:sub>
                          <m:r>
                            <a:rPr lang="en-CA" b="0" i="1" smtClean="0">
                              <a:latin typeface="Cambria Math" panose="02040503050406030204" pitchFamily="18" charset="0"/>
                            </a:rPr>
                            <m:t>6</m:t>
                          </m:r>
                        </m:sub>
                        <m:sup>
                          <m:r>
                            <a:rPr lang="en-CA" i="1">
                              <a:latin typeface="Cambria Math" panose="02040503050406030204" pitchFamily="18" charset="0"/>
                            </a:rPr>
                            <m:t>1</m:t>
                          </m:r>
                          <m:r>
                            <a:rPr lang="en-CA" b="0" i="1" smtClean="0">
                              <a:latin typeface="Cambria Math" panose="02040503050406030204" pitchFamily="18" charset="0"/>
                            </a:rPr>
                            <m:t>2</m:t>
                          </m:r>
                        </m:sup>
                        <m:e>
                          <m:r>
                            <a:rPr lang="en-CA" b="0" i="1" smtClean="0">
                              <a:latin typeface="Cambria Math" panose="02040503050406030204" pitchFamily="18" charset="0"/>
                            </a:rPr>
                            <m:t>𝐶</m:t>
                          </m:r>
                        </m:e>
                      </m:sPre>
                      <m:r>
                        <a:rPr lang="en-CA" i="1">
                          <a:latin typeface="Cambria Math" panose="02040503050406030204" pitchFamily="18" charset="0"/>
                        </a:rPr>
                        <m:t>+</m:t>
                      </m:r>
                      <m:sPre>
                        <m:sPrePr>
                          <m:ctrlPr>
                            <a:rPr lang="en-CA" i="1">
                              <a:latin typeface="Cambria Math" panose="02040503050406030204" pitchFamily="18" charset="0"/>
                            </a:rPr>
                          </m:ctrlPr>
                        </m:sPrePr>
                        <m:sub>
                          <m:r>
                            <a:rPr lang="en-CA" i="1">
                              <a:latin typeface="Cambria Math" panose="02040503050406030204" pitchFamily="18" charset="0"/>
                            </a:rPr>
                            <m:t>2</m:t>
                          </m:r>
                        </m:sub>
                        <m:sup>
                          <m:r>
                            <a:rPr lang="en-CA" i="1">
                              <a:latin typeface="Cambria Math" panose="02040503050406030204" pitchFamily="18" charset="0"/>
                            </a:rPr>
                            <m:t>3</m:t>
                          </m:r>
                        </m:sup>
                        <m:e>
                          <m:r>
                            <a:rPr lang="en-CA" i="1">
                              <a:latin typeface="Cambria Math" panose="02040503050406030204" pitchFamily="18" charset="0"/>
                            </a:rPr>
                            <m:t>𝐻𝑒</m:t>
                          </m:r>
                        </m:e>
                      </m:sPre>
                    </m:oMath>
                  </m:oMathPara>
                </a14:m>
                <a:endParaRPr lang="en-CA" dirty="0"/>
              </a:p>
              <a:p>
                <a:pPr lvl="1"/>
                <a:r>
                  <a:rPr lang="en-CA" dirty="0" smtClean="0"/>
                  <a:t>The Carbon-12 then fuses with a proton and the cycle begins again.</a:t>
                </a:r>
              </a:p>
              <a:p>
                <a:pPr marL="454914" lvl="1" indent="0">
                  <a:buNone/>
                </a:pPr>
                <a:endParaRPr lang="en-CA" dirty="0"/>
              </a:p>
              <a:p>
                <a:pPr lvl="1"/>
                <a:endParaRPr lang="en-CA" dirty="0" smtClean="0"/>
              </a:p>
              <a:p>
                <a:pPr lvl="1"/>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00336" y="1916832"/>
                <a:ext cx="5799856" cy="4248472"/>
              </a:xfrm>
              <a:blipFill rotWithShape="0">
                <a:blip r:embed="rId2"/>
                <a:stretch>
                  <a:fillRect t="-1004"/>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259074" name="Picture 2" descr="https://upload.wikimedia.org/wikipedia/commons/thumb/2/21/CNO_Cycle.svg/500px-CNO_Cycle.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2282" y="1518948"/>
            <a:ext cx="2997968" cy="299796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346542" y="4516916"/>
            <a:ext cx="2880320" cy="307777"/>
          </a:xfrm>
          <a:prstGeom prst="rect">
            <a:avLst/>
          </a:prstGeom>
          <a:noFill/>
        </p:spPr>
        <p:txBody>
          <a:bodyPr wrap="square" rtlCol="0">
            <a:spAutoFit/>
          </a:bodyPr>
          <a:lstStyle/>
          <a:p>
            <a:r>
              <a:rPr lang="en-CA" sz="700" dirty="0"/>
              <a:t>By </a:t>
            </a:r>
            <a:r>
              <a:rPr lang="en-CA" sz="700" dirty="0" err="1"/>
              <a:t>Borb</a:t>
            </a:r>
            <a:r>
              <a:rPr lang="en-CA" sz="700" dirty="0"/>
              <a:t>, CC BY-SA 3.0, https://commons.wikimedia.org/wiki/File:CNO_Cycle.svg</a:t>
            </a:r>
          </a:p>
        </p:txBody>
      </p:sp>
      <p:sp>
        <p:nvSpPr>
          <p:cNvPr id="8" name="TextBox 7"/>
          <p:cNvSpPr txBox="1"/>
          <p:nvPr/>
        </p:nvSpPr>
        <p:spPr>
          <a:xfrm>
            <a:off x="1217" y="5642510"/>
            <a:ext cx="8934264" cy="600164"/>
          </a:xfrm>
          <a:prstGeom prst="rect">
            <a:avLst/>
          </a:prstGeom>
          <a:noFill/>
        </p:spPr>
        <p:txBody>
          <a:bodyPr wrap="square" rtlCol="0">
            <a:spAutoFit/>
          </a:bodyPr>
          <a:lstStyle/>
          <a:p>
            <a:pPr lvl="1"/>
            <a:r>
              <a:rPr lang="en-CA" sz="1100" dirty="0"/>
              <a:t>Notice, the only thing that is actually created by this cycle is Helium-4 (some gamma rays, neutrinos and positrons), and the only net input is 4 protons. The </a:t>
            </a:r>
            <a:r>
              <a:rPr lang="en-CA" sz="1100" dirty="0" smtClean="0"/>
              <a:t>Carbon-12 </a:t>
            </a:r>
            <a:r>
              <a:rPr lang="en-CA" sz="1100" dirty="0"/>
              <a:t>just </a:t>
            </a:r>
            <a:r>
              <a:rPr lang="en-CA" sz="1100" dirty="0" smtClean="0"/>
              <a:t>cycles through to Nitrogen-13 then Carbon-13, then Nitrogen-14, then Oxygen-15,  Nitrogen-15 and finally back to Carbon-12. </a:t>
            </a:r>
            <a:endParaRPr lang="en-CA" sz="1100" dirty="0"/>
          </a:p>
        </p:txBody>
      </p:sp>
    </p:spTree>
    <p:extLst>
      <p:ext uri="{BB962C8B-B14F-4D97-AF65-F5344CB8AC3E}">
        <p14:creationId xmlns:p14="http://schemas.microsoft.com/office/powerpoint/2010/main" val="35624481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13254</TotalTime>
  <Words>2737</Words>
  <Application>Microsoft Office PowerPoint</Application>
  <PresentationFormat>On-screen Show (4:3)</PresentationFormat>
  <Paragraphs>219</Paragraphs>
  <Slides>24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24</vt:i4>
      </vt:variant>
    </vt:vector>
  </HeadingPairs>
  <TitlesOfParts>
    <vt:vector size="35" baseType="lpstr">
      <vt:lpstr>ＭＳ Ｐゴシック</vt:lpstr>
      <vt:lpstr>Arial</vt:lpstr>
      <vt:lpstr>Cambria Math</vt:lpstr>
      <vt:lpstr>Consolas</vt:lpstr>
      <vt:lpstr>Corbel</vt:lpstr>
      <vt:lpstr>Tahoma</vt:lpstr>
      <vt:lpstr>Times New Roman</vt:lpstr>
      <vt:lpstr>Wingdings</vt:lpstr>
      <vt:lpstr>Wingdings 2</vt:lpstr>
      <vt:lpstr>Wingdings 3</vt:lpstr>
      <vt:lpstr>Metro</vt:lpstr>
      <vt:lpstr>PowerPoint Presentation</vt:lpstr>
      <vt:lpstr>Life Cycle of Stars</vt:lpstr>
      <vt:lpstr>Birth</vt:lpstr>
      <vt:lpstr>The Jeans Criterion for Star Formation Additional Higher Level (AHL) ONLY</vt:lpstr>
      <vt:lpstr>The Jeans Criterion for Star Formation Additional Higher Level (AHL) ONLY</vt:lpstr>
      <vt:lpstr>Life on the Main Sequence</vt:lpstr>
      <vt:lpstr>Fusion in Main Sequence Stars: Nucleosynthesis. Additional Higher Level (AHL) ONLY</vt:lpstr>
      <vt:lpstr>Nucleosynthesis: Proton-Proton Chain Additional Higher Level (AHL) ONLY</vt:lpstr>
      <vt:lpstr>Nucleosynthesis: CNO Cycle Additional Higher Level (AHL) ONLY</vt:lpstr>
      <vt:lpstr>Main Sequence Stars</vt:lpstr>
      <vt:lpstr>Lifetime of a Main Sequence star. Additional Higher Level (AHL) ONLY</vt:lpstr>
      <vt:lpstr>Lifetime of a Main Sequence star. Additional Higher Level (AHL) ONLY</vt:lpstr>
      <vt:lpstr>Lifetime of a Main Sequence star. Additional Higher Level (AHL) ONLY</vt:lpstr>
      <vt:lpstr>Life Cycle Stars: After the Main Sequence.</vt:lpstr>
      <vt:lpstr>Life Cycle of Sun-Like Stars</vt:lpstr>
      <vt:lpstr>Life Cycle of Sun-Like Stars</vt:lpstr>
      <vt:lpstr>Larger Mass Stars</vt:lpstr>
      <vt:lpstr>Chandrasekhar Limit</vt:lpstr>
      <vt:lpstr>Nucleosynthesis: After the main sequence Additional Higher Level (AHL) ONLY</vt:lpstr>
      <vt:lpstr>Nucleosynthesis: Heavier Elements Additional Higher Level (AHL) ONLY</vt:lpstr>
      <vt:lpstr>Supernovae Additional Higher Level (AHL) ONLY</vt:lpstr>
      <vt:lpstr>Type Ia Supernovae Additional Higher Level (AHL) ONLY</vt:lpstr>
      <vt:lpstr>Type II Supernovae Additional Higher Level (AHL) ONLY</vt:lpstr>
      <vt:lpstr>Supernovae Additional Higher Level (AHL) ONLY</vt:lpstr>
    </vt:vector>
  </TitlesOfParts>
  <Company>M 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ASTROPHYSICS  UNIVERSE</dc:title>
  <dc:creator>JDO</dc:creator>
  <cp:lastModifiedBy>Aquila</cp:lastModifiedBy>
  <cp:revision>166</cp:revision>
  <dcterms:created xsi:type="dcterms:W3CDTF">2006-05-19T03:21:10Z</dcterms:created>
  <dcterms:modified xsi:type="dcterms:W3CDTF">2016-03-21T21:35:40Z</dcterms:modified>
</cp:coreProperties>
</file>